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ov" ContentType="video/unknown"/>
  <Override PartName="/ppt/notesSlides/notesSlide3.xml" ContentType="application/vnd.openxmlformats-officedocument.presentationml.notesSlide+xml"/>
  <Override PartName="/ppt/notesSlides/notesSlide4.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13004800" cy="9753600"/>
  <p:notesSz cx="6858000" cy="9144000"/>
  <p:defaultTextStyle>
    <a:lvl1pPr algn="ctr" defTabSz="584200">
      <a:defRPr sz="3600">
        <a:latin typeface="Helvetica Light"/>
        <a:ea typeface="Helvetica Light"/>
        <a:cs typeface="Helvetica Light"/>
        <a:sym typeface="Helvetica Light"/>
      </a:defRPr>
    </a:lvl1pPr>
    <a:lvl2pPr algn="ctr" defTabSz="584200">
      <a:defRPr sz="3600">
        <a:latin typeface="Helvetica Light"/>
        <a:ea typeface="Helvetica Light"/>
        <a:cs typeface="Helvetica Light"/>
        <a:sym typeface="Helvetica Light"/>
      </a:defRPr>
    </a:lvl2pPr>
    <a:lvl3pPr algn="ctr" defTabSz="584200">
      <a:defRPr sz="3600">
        <a:latin typeface="Helvetica Light"/>
        <a:ea typeface="Helvetica Light"/>
        <a:cs typeface="Helvetica Light"/>
        <a:sym typeface="Helvetica Light"/>
      </a:defRPr>
    </a:lvl3pPr>
    <a:lvl4pPr algn="ctr" defTabSz="584200">
      <a:defRPr sz="3600">
        <a:latin typeface="Helvetica Light"/>
        <a:ea typeface="Helvetica Light"/>
        <a:cs typeface="Helvetica Light"/>
        <a:sym typeface="Helvetica Light"/>
      </a:defRPr>
    </a:lvl4pPr>
    <a:lvl5pPr algn="ctr" defTabSz="584200">
      <a:defRPr sz="3600">
        <a:latin typeface="Helvetica Light"/>
        <a:ea typeface="Helvetica Light"/>
        <a:cs typeface="Helvetica Light"/>
        <a:sym typeface="Helvetica Light"/>
      </a:defRPr>
    </a:lvl5pPr>
    <a:lvl6pPr algn="ctr" defTabSz="584200">
      <a:defRPr sz="3600">
        <a:latin typeface="Helvetica Light"/>
        <a:ea typeface="Helvetica Light"/>
        <a:cs typeface="Helvetica Light"/>
        <a:sym typeface="Helvetica Light"/>
      </a:defRPr>
    </a:lvl6pPr>
    <a:lvl7pPr algn="ctr" defTabSz="584200">
      <a:defRPr sz="3600">
        <a:latin typeface="Helvetica Light"/>
        <a:ea typeface="Helvetica Light"/>
        <a:cs typeface="Helvetica Light"/>
        <a:sym typeface="Helvetica Light"/>
      </a:defRPr>
    </a:lvl7pPr>
    <a:lvl8pPr algn="ctr" defTabSz="584200">
      <a:defRPr sz="3600">
        <a:latin typeface="Helvetica Light"/>
        <a:ea typeface="Helvetica Light"/>
        <a:cs typeface="Helvetica Light"/>
        <a:sym typeface="Helvetica Light"/>
      </a:defRPr>
    </a:lvl8pPr>
    <a:lvl9pPr algn="ctr" defTabSz="584200">
      <a:defRPr sz="3600">
        <a:latin typeface="Helvetica Light"/>
        <a:ea typeface="Helvetica Light"/>
        <a:cs typeface="Helvetica Light"/>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inor">
          <a:srgbClr val="000000"/>
        </a:fontRef>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2E8"/>
          </a:solidFill>
        </a:fill>
      </a:tcStyle>
    </a:wholeTbl>
    <a:band2H>
      <a:tcTxStyle b="def" i="def"/>
      <a:tcStyle>
        <a:tcBdr/>
        <a:fill>
          <a:solidFill>
            <a:srgbClr val="E6EAF4"/>
          </a:solidFill>
        </a:fill>
      </a:tcStyle>
    </a:band2H>
    <a:firstCol>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firstCol>
    <a:la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lastRow>
    <a:fir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firstRow>
  </a:tblStyle>
  <a:tblStyle styleId="{C7B018BB-80A7-4F77-B60F-C8B233D01FF8}" styleName="">
    <a:tblBg/>
    <a:wholeTbl>
      <a:tcTxStyle b="on" i="on">
        <a:fontRef idx="minor">
          <a:srgbClr val="000000"/>
        </a:fontRef>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2E7CB"/>
          </a:solidFill>
        </a:fill>
      </a:tcStyle>
    </a:wholeTbl>
    <a:band2H>
      <a:tcTxStyle b="def" i="def"/>
      <a:tcStyle>
        <a:tcBdr/>
        <a:fill>
          <a:solidFill>
            <a:srgbClr val="F8F4E7"/>
          </a:solidFill>
        </a:fill>
      </a:tcStyle>
    </a:band2H>
    <a:firstCol>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firstCol>
    <a:la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lastRow>
    <a:fir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firstRow>
  </a:tblStyle>
  <a:tblStyle styleId="{EEE7283C-3CF3-47DC-8721-378D4A62B228}" styleName="">
    <a:tblBg/>
    <a:wholeTbl>
      <a:tcTxStyle b="on" i="on">
        <a:fontRef idx="minor">
          <a:srgbClr val="000000"/>
        </a:fontRef>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5CDDE"/>
          </a:solidFill>
        </a:fill>
      </a:tcStyle>
    </a:wholeTbl>
    <a:band2H>
      <a:tcTxStyle b="def" i="def"/>
      <a:tcStyle>
        <a:tcBdr/>
        <a:fill>
          <a:solidFill>
            <a:srgbClr val="EBE8EF"/>
          </a:solidFill>
        </a:fill>
      </a:tcStyle>
    </a:band2H>
    <a:firstCol>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firstCol>
    <a:la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lastRow>
    <a:fir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0365C0"/>
          </a:solidFill>
        </a:fill>
      </a:tcStyle>
    </a:firstRow>
  </a:tblStyle>
  <a:tblStyle styleId="{33BA23B1-9221-436E-865A-0063620EA4FD}" styleName="">
    <a:tblBg/>
    <a:wholeTbl>
      <a:tcTxStyle b="on" i="on">
        <a:fontRef idx="minor">
          <a:srgbClr val="000000"/>
        </a:fontRef>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Ref idx="min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Ref idx="minor">
          <a:srgbClr val="000000"/>
        </a:fontRef>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Ref idx="minor">
          <a:srgbClr val="000000"/>
        </a:fontRef>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hape 54"/>
          <p:cNvSpPr/>
          <p:nvPr>
            <p:ph type="sldImg"/>
          </p:nvPr>
        </p:nvSpPr>
        <p:spPr>
          <a:xfrm>
            <a:off x="1143000" y="685800"/>
            <a:ext cx="4572000" cy="3429000"/>
          </a:xfrm>
          <a:prstGeom prst="rect">
            <a:avLst/>
          </a:prstGeom>
        </p:spPr>
        <p:txBody>
          <a:bodyPr/>
          <a:lstStyle/>
          <a:p>
            <a:pPr lvl="0"/>
          </a:p>
        </p:txBody>
      </p:sp>
      <p:sp>
        <p:nvSpPr>
          <p:cNvPr id="55" name="Shape 55"/>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8" name="Shape 108"/>
          <p:cNvSpPr/>
          <p:nvPr>
            <p:ph type="sldImg"/>
          </p:nvPr>
        </p:nvSpPr>
        <p:spPr>
          <a:prstGeom prst="rect">
            <a:avLst/>
          </a:prstGeom>
        </p:spPr>
        <p:txBody>
          <a:bodyPr/>
          <a:lstStyle/>
          <a:p>
            <a:pPr lvl="0"/>
          </a:p>
        </p:txBody>
      </p:sp>
      <p:sp>
        <p:nvSpPr>
          <p:cNvPr id="109" name="Shape 109"/>
          <p:cNvSpPr/>
          <p:nvPr>
            <p:ph type="body" sz="quarter" idx="1"/>
          </p:nvPr>
        </p:nvSpPr>
        <p:spPr>
          <a:prstGeom prst="rect">
            <a:avLst/>
          </a:prstGeom>
        </p:spPr>
        <p:txBody>
          <a:bodyPr/>
          <a:lstStyle/>
          <a:p>
            <a:pPr lvl="0">
              <a:lnSpc>
                <a:spcPct val="117999"/>
              </a:lnSpc>
              <a:defRPr sz="1800"/>
            </a:pPr>
            <a:r>
              <a:rPr sz="1200">
                <a:latin typeface="Helvetica Light"/>
                <a:ea typeface="Helvetica Light"/>
                <a:cs typeface="Helvetica Light"/>
                <a:sym typeface="Helvetica Light"/>
              </a:rPr>
              <a:t>Searle’s Chinese room thought experiment is as follows: Searle sits alone in a room with an instruction manual on how to combine Chinese symbols to create sentences. On the other side of the room’s only door is a Chinese speaker who passes notes written in Chinese under the door for Searle to encode. Searle has the relevant instructions to provide a relevant response to the message, and so writes a response and passes it under the door. Thus, to the Chinese speaker on the other side of the door Searle appears to understand Chinese. However, in reality, Searle does not understand a word of Chinese, he simply processes the symbols according to a set of rules (provided in the manual) to produce a relevant output. So, Searle acts like a computer program. It is his duty to operate on symbols by copying them, sorting them into certain arrangements, comparing them, and replacing one symbol for another, in a similar manner to a computer. Searle claimed was that even after performing these different symbol manipulations he would never understand the meaning of these symbol combinations. </a:t>
            </a:r>
            <a:endParaRPr sz="2200"/>
          </a:p>
          <a:p>
            <a:pPr lvl="0">
              <a:lnSpc>
                <a:spcPct val="117999"/>
              </a:lnSpc>
              <a:defRPr sz="1800"/>
            </a:pPr>
            <a:r>
              <a:rPr sz="1200">
                <a:latin typeface="Helvetica Light"/>
                <a:ea typeface="Helvetica Light"/>
                <a:cs typeface="Helvetica Light"/>
                <a:sym typeface="Helvetica Light"/>
              </a:rPr>
              <a:t>Searle’s Chinese thought experiment was influential as it provokes the argument surrounding symbol grounding. It became apparent that in order for a computer to pass what is known as ‘the Turing Test’ – to demonstrate human levels of conversation – more knowledge of the content and type of symbols humans process was needed. It became apparent that perception and sensorimotor action are critical to humans development of cognition, and therefore, and a more embodied interpretation of symbol grounding was more adequate than the symbol processing account.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lvl="0"/>
          </a:p>
        </p:txBody>
      </p:sp>
      <p:sp>
        <p:nvSpPr>
          <p:cNvPr id="154" name="Shape 154"/>
          <p:cNvSpPr/>
          <p:nvPr>
            <p:ph type="body" sz="quarter" idx="1"/>
          </p:nvPr>
        </p:nvSpPr>
        <p:spPr>
          <a:prstGeom prst="rect">
            <a:avLst/>
          </a:prstGeom>
        </p:spPr>
        <p:txBody>
          <a:bodyPr/>
          <a:lstStyle/>
          <a:p>
            <a:pPr lvl="0" defTabSz="647700">
              <a:lnSpc>
                <a:spcPct val="100000"/>
              </a:lnSpc>
              <a:buClr>
                <a:srgbClr val="000000"/>
              </a:buClr>
              <a:defRPr sz="1800"/>
            </a:pPr>
            <a:r>
              <a:rPr sz="1600">
                <a:uFill>
                  <a:solidFill/>
                </a:uFill>
                <a:latin typeface="Century Gothic"/>
                <a:ea typeface="Century Gothic"/>
                <a:cs typeface="Century Gothic"/>
                <a:sym typeface="Century Gothic"/>
              </a:rPr>
              <a:t>compared iCub eyes only, head and baby-face condition</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saliency system</a:t>
            </a:r>
            <a:endParaRPr sz="1600">
              <a:uFill>
                <a:solidFill/>
              </a:uFill>
              <a:latin typeface="Century Gothic"/>
              <a:ea typeface="Century Gothic"/>
              <a:cs typeface="Century Gothic"/>
              <a:sym typeface="Century Gothic"/>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lvl="0"/>
          </a:p>
        </p:txBody>
      </p:sp>
      <p:sp>
        <p:nvSpPr>
          <p:cNvPr id="167" name="Shape 167"/>
          <p:cNvSpPr/>
          <p:nvPr>
            <p:ph type="body" sz="quarter" idx="1"/>
          </p:nvPr>
        </p:nvSpPr>
        <p:spPr>
          <a:prstGeom prst="rect">
            <a:avLst/>
          </a:prstGeom>
        </p:spPr>
        <p:txBody>
          <a:bodyPr/>
          <a:lstStyle/>
          <a:p>
            <a:pPr lvl="0" defTabSz="647700">
              <a:lnSpc>
                <a:spcPct val="100000"/>
              </a:lnSpc>
              <a:buClr>
                <a:srgbClr val="000000"/>
              </a:buClr>
              <a:defRPr sz="1800"/>
            </a:pPr>
            <a:r>
              <a:rPr sz="1600">
                <a:uFill>
                  <a:solidFill/>
                </a:uFill>
                <a:latin typeface="Century Gothic"/>
                <a:ea typeface="Century Gothic"/>
                <a:cs typeface="Century Gothic"/>
                <a:sym typeface="Century Gothic"/>
              </a:rPr>
              <a:t>embodiments helps to get more contingent gazing behavior </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the robot is addressed more, but the complexity of the used language is lower in head then in the other conditions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lvl="0"/>
          </a:p>
        </p:txBody>
      </p:sp>
      <p:sp>
        <p:nvSpPr>
          <p:cNvPr id="172" name="Shape 172"/>
          <p:cNvSpPr/>
          <p:nvPr>
            <p:ph type="body" sz="quarter" idx="1"/>
          </p:nvPr>
        </p:nvSpPr>
        <p:spPr>
          <a:prstGeom prst="rect">
            <a:avLst/>
          </a:prstGeom>
        </p:spPr>
        <p:txBody>
          <a:bodyPr/>
          <a:lstStyle/>
          <a:p>
            <a:pPr lvl="0" defTabSz="647700">
              <a:lnSpc>
                <a:spcPct val="100000"/>
              </a:lnSpc>
              <a:buClr>
                <a:srgbClr val="000000"/>
              </a:buClr>
              <a:defRPr sz="1800"/>
            </a:pPr>
            <a:r>
              <a:rPr sz="1600">
                <a:uFill>
                  <a:solidFill/>
                </a:uFill>
                <a:latin typeface="Century Gothic"/>
                <a:ea typeface="Century Gothic"/>
                <a:cs typeface="Century Gothic"/>
                <a:sym typeface="Century Gothic"/>
              </a:rPr>
              <a:t>to summerize</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hand trajectories dose not reveal a difference</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eye-gazing dose</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embodiment helps to support the acceptance of the robot as a social interaction partner</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also supported by the language</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r>
              <a:rPr sz="1600">
                <a:uFill>
                  <a:solidFill/>
                </a:uFill>
                <a:latin typeface="Century Gothic"/>
                <a:ea typeface="Century Gothic"/>
                <a:cs typeface="Century Gothic"/>
                <a:sym typeface="Century Gothic"/>
              </a:rPr>
              <a:t>but the complexity of language is more appropriate less complex?</a:t>
            </a: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endParaRPr sz="1600">
              <a:uFill>
                <a:solidFill/>
              </a:uFill>
              <a:latin typeface="Century Gothic"/>
              <a:ea typeface="Century Gothic"/>
              <a:cs typeface="Century Gothic"/>
              <a:sym typeface="Century Gothic"/>
            </a:endParaRPr>
          </a:p>
          <a:p>
            <a:pPr lvl="0" defTabSz="647700">
              <a:lnSpc>
                <a:spcPct val="100000"/>
              </a:lnSpc>
              <a:buClr>
                <a:srgbClr val="000000"/>
              </a:buClr>
              <a:defRPr sz="1800"/>
            </a:pPr>
            <a:endParaRPr sz="1600">
              <a:uFill>
                <a:solidFill/>
              </a:uFill>
              <a:latin typeface="Century Gothic"/>
              <a:ea typeface="Century Gothic"/>
              <a:cs typeface="Century Gothic"/>
              <a:sym typeface="Century Gothic"/>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7" name="Shape 7"/>
          <p:cNvSpPr/>
          <p:nvPr>
            <p:ph type="title"/>
          </p:nvPr>
        </p:nvSpPr>
        <p:spPr>
          <a:xfrm>
            <a:off x="1270000" y="0"/>
            <a:ext cx="10464800" cy="4940300"/>
          </a:xfrm>
          <a:prstGeom prst="rect">
            <a:avLst/>
          </a:prstGeom>
        </p:spPr>
        <p:txBody>
          <a:bodyPr anchor="b"/>
          <a:lstStyle/>
          <a:p>
            <a:pPr lvl="0">
              <a:defRPr sz="1800"/>
            </a:pPr>
            <a:r>
              <a:rPr sz="8000"/>
              <a:t>Title Text</a:t>
            </a:r>
          </a:p>
        </p:txBody>
      </p:sp>
      <p:sp>
        <p:nvSpPr>
          <p:cNvPr id="8" name="Shape 8"/>
          <p:cNvSpPr/>
          <p:nvPr>
            <p:ph type="body" idx="1"/>
          </p:nvPr>
        </p:nvSpPr>
        <p:spPr>
          <a:xfrm>
            <a:off x="1270000" y="5029200"/>
            <a:ext cx="10464800" cy="35687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Title Slide">
    <p:spTree>
      <p:nvGrpSpPr>
        <p:cNvPr id="1" name=""/>
        <p:cNvGrpSpPr/>
        <p:nvPr/>
      </p:nvGrpSpPr>
      <p:grpSpPr>
        <a:xfrm>
          <a:off x="0" y="0"/>
          <a:ext cx="0" cy="0"/>
          <a:chOff x="0" y="0"/>
          <a:chExt cx="0" cy="0"/>
        </a:xfrm>
      </p:grpSpPr>
      <p:sp>
        <p:nvSpPr>
          <p:cNvPr id="29" name="Shape 29"/>
          <p:cNvSpPr/>
          <p:nvPr>
            <p:ph type="title"/>
          </p:nvPr>
        </p:nvSpPr>
        <p:spPr>
          <a:xfrm>
            <a:off x="1625600" y="0"/>
            <a:ext cx="9753600" cy="4991948"/>
          </a:xfrm>
          <a:prstGeom prst="rect">
            <a:avLst/>
          </a:prstGeom>
        </p:spPr>
        <p:txBody>
          <a:bodyPr anchor="b"/>
          <a:lstStyle>
            <a:lvl1pPr>
              <a:defRPr sz="7200"/>
            </a:lvl1pPr>
          </a:lstStyle>
          <a:p>
            <a:pPr lvl="0">
              <a:defRPr sz="1800"/>
            </a:pPr>
            <a:r>
              <a:rPr sz="7200"/>
              <a:t>Title Text</a:t>
            </a:r>
          </a:p>
        </p:txBody>
      </p:sp>
      <p:sp>
        <p:nvSpPr>
          <p:cNvPr id="30" name="Shape 30"/>
          <p:cNvSpPr/>
          <p:nvPr>
            <p:ph type="body" idx="1"/>
          </p:nvPr>
        </p:nvSpPr>
        <p:spPr>
          <a:xfrm>
            <a:off x="1625600" y="4991947"/>
            <a:ext cx="9753600" cy="2616765"/>
          </a:xfrm>
          <a:prstGeom prst="rect">
            <a:avLst/>
          </a:prstGeom>
        </p:spPr>
        <p:txBody>
          <a:bodyPr/>
          <a:lstStyle>
            <a:lvl1pPr marL="0" indent="0" algn="ctr">
              <a:buSzTx/>
              <a:buNone/>
              <a:defRPr sz="2900"/>
            </a:lvl1pPr>
            <a:lvl2pPr marL="0" indent="546171" algn="ctr">
              <a:buSzTx/>
              <a:buNone/>
              <a:defRPr sz="2900"/>
            </a:lvl2pPr>
            <a:lvl3pPr marL="0" indent="1092342" algn="ctr">
              <a:buSzTx/>
              <a:buNone/>
              <a:defRPr sz="2900"/>
            </a:lvl3pPr>
            <a:lvl4pPr marL="0" indent="1638512" algn="ctr">
              <a:buSzTx/>
              <a:buNone/>
              <a:defRPr sz="2900"/>
            </a:lvl4pPr>
            <a:lvl5pPr marL="0" indent="2184684" algn="ctr">
              <a:buSzTx/>
              <a:buNone/>
              <a:defRPr sz="2900"/>
            </a:lvl5pPr>
          </a:lstStyle>
          <a:p>
            <a:pPr lvl="0">
              <a:defRPr sz="1800"/>
            </a:pPr>
            <a:r>
              <a:rPr sz="2900"/>
              <a:t>Body Level One</a:t>
            </a:r>
            <a:endParaRPr sz="2900"/>
          </a:p>
          <a:p>
            <a:pPr lvl="1">
              <a:defRPr sz="1800"/>
            </a:pPr>
            <a:r>
              <a:rPr sz="2900"/>
              <a:t>Body Level Two</a:t>
            </a:r>
            <a:endParaRPr sz="2900"/>
          </a:p>
          <a:p>
            <a:pPr lvl="2">
              <a:defRPr sz="1800"/>
            </a:pPr>
            <a:r>
              <a:rPr sz="2900"/>
              <a:t>Body Level Three</a:t>
            </a:r>
            <a:endParaRPr sz="2900"/>
          </a:p>
          <a:p>
            <a:pPr lvl="3">
              <a:defRPr sz="1800"/>
            </a:pPr>
            <a:r>
              <a:rPr sz="2900"/>
              <a:t>Body Level Four</a:t>
            </a:r>
            <a:endParaRPr sz="2900"/>
          </a:p>
          <a:p>
            <a:pPr lvl="4">
              <a:defRPr sz="1800"/>
            </a:pPr>
            <a:r>
              <a:rPr sz="2900"/>
              <a:t>Body Level Five</a:t>
            </a:r>
          </a:p>
        </p:txBody>
      </p:sp>
      <p:sp>
        <p:nvSpPr>
          <p:cNvPr id="31" name="Shape 3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33" name="Shape 33"/>
          <p:cNvSpPr/>
          <p:nvPr>
            <p:ph type="title"/>
          </p:nvPr>
        </p:nvSpPr>
        <p:spPr>
          <a:prstGeom prst="rect">
            <a:avLst/>
          </a:prstGeom>
        </p:spPr>
        <p:txBody>
          <a:bodyPr/>
          <a:lstStyle/>
          <a:p>
            <a:pPr lvl="0">
              <a:defRPr sz="1800"/>
            </a:pPr>
            <a:r>
              <a:rPr sz="8000"/>
              <a:t>Title Text</a:t>
            </a:r>
          </a:p>
        </p:txBody>
      </p:sp>
      <p:sp>
        <p:nvSpPr>
          <p:cNvPr id="34" name="Shape 34"/>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
        <p:nvSpPr>
          <p:cNvPr id="35" name="Shape 3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Section Header">
    <p:spTree>
      <p:nvGrpSpPr>
        <p:cNvPr id="1" name=""/>
        <p:cNvGrpSpPr/>
        <p:nvPr/>
      </p:nvGrpSpPr>
      <p:grpSpPr>
        <a:xfrm>
          <a:off x="0" y="0"/>
          <a:ext cx="0" cy="0"/>
          <a:chOff x="0" y="0"/>
          <a:chExt cx="0" cy="0"/>
        </a:xfrm>
      </p:grpSpPr>
      <p:sp>
        <p:nvSpPr>
          <p:cNvPr id="37" name="Shape 37"/>
          <p:cNvSpPr/>
          <p:nvPr>
            <p:ph type="title"/>
          </p:nvPr>
        </p:nvSpPr>
        <p:spPr>
          <a:xfrm>
            <a:off x="887306" y="0"/>
            <a:ext cx="11216642" cy="6488854"/>
          </a:xfrm>
          <a:prstGeom prst="rect">
            <a:avLst/>
          </a:prstGeom>
        </p:spPr>
        <p:txBody>
          <a:bodyPr anchor="b"/>
          <a:lstStyle>
            <a:lvl1pPr>
              <a:defRPr sz="7200"/>
            </a:lvl1pPr>
          </a:lstStyle>
          <a:p>
            <a:pPr lvl="0">
              <a:defRPr sz="1800"/>
            </a:pPr>
            <a:r>
              <a:rPr sz="7200"/>
              <a:t>Title Text</a:t>
            </a:r>
          </a:p>
        </p:txBody>
      </p:sp>
      <p:sp>
        <p:nvSpPr>
          <p:cNvPr id="38" name="Shape 38"/>
          <p:cNvSpPr/>
          <p:nvPr>
            <p:ph type="body" idx="1"/>
          </p:nvPr>
        </p:nvSpPr>
        <p:spPr>
          <a:xfrm>
            <a:off x="887306" y="6488853"/>
            <a:ext cx="11216642" cy="2210367"/>
          </a:xfrm>
          <a:prstGeom prst="rect">
            <a:avLst/>
          </a:prstGeom>
        </p:spPr>
        <p:txBody>
          <a:bodyPr/>
          <a:lstStyle>
            <a:lvl1pPr marL="0" indent="0">
              <a:buSzTx/>
              <a:buNone/>
              <a:defRPr sz="2900">
                <a:solidFill>
                  <a:srgbClr val="888888"/>
                </a:solidFill>
              </a:defRPr>
            </a:lvl1pPr>
            <a:lvl2pPr marL="0" indent="546171">
              <a:buSzTx/>
              <a:buNone/>
              <a:defRPr sz="2900">
                <a:solidFill>
                  <a:srgbClr val="888888"/>
                </a:solidFill>
              </a:defRPr>
            </a:lvl2pPr>
            <a:lvl3pPr marL="0" indent="1092342">
              <a:buSzTx/>
              <a:buNone/>
              <a:defRPr sz="2900">
                <a:solidFill>
                  <a:srgbClr val="888888"/>
                </a:solidFill>
              </a:defRPr>
            </a:lvl3pPr>
            <a:lvl4pPr marL="0" indent="1638512">
              <a:buSzTx/>
              <a:buNone/>
              <a:defRPr sz="2900">
                <a:solidFill>
                  <a:srgbClr val="888888"/>
                </a:solidFill>
              </a:defRPr>
            </a:lvl4pPr>
            <a:lvl5pPr marL="0" indent="2184684">
              <a:buSzTx/>
              <a:buNone/>
              <a:defRPr sz="2900">
                <a:solidFill>
                  <a:srgbClr val="888888"/>
                </a:solidFill>
              </a:defRPr>
            </a:lvl5pPr>
          </a:lstStyle>
          <a:p>
            <a:pPr lvl="0">
              <a:defRPr sz="1800">
                <a:solidFill>
                  <a:srgbClr val="000000"/>
                </a:solidFill>
              </a:defRPr>
            </a:pPr>
            <a:r>
              <a:rPr sz="2900">
                <a:solidFill>
                  <a:srgbClr val="888888"/>
                </a:solidFill>
              </a:rPr>
              <a:t>Body Level One</a:t>
            </a:r>
            <a:endParaRPr sz="2900">
              <a:solidFill>
                <a:srgbClr val="888888"/>
              </a:solidFill>
            </a:endParaRPr>
          </a:p>
          <a:p>
            <a:pPr lvl="1">
              <a:defRPr sz="1800">
                <a:solidFill>
                  <a:srgbClr val="000000"/>
                </a:solidFill>
              </a:defRPr>
            </a:pPr>
            <a:r>
              <a:rPr sz="2900">
                <a:solidFill>
                  <a:srgbClr val="888888"/>
                </a:solidFill>
              </a:rPr>
              <a:t>Body Level Two</a:t>
            </a:r>
            <a:endParaRPr sz="2900">
              <a:solidFill>
                <a:srgbClr val="888888"/>
              </a:solidFill>
            </a:endParaRPr>
          </a:p>
          <a:p>
            <a:pPr lvl="2">
              <a:defRPr sz="1800">
                <a:solidFill>
                  <a:srgbClr val="000000"/>
                </a:solidFill>
              </a:defRPr>
            </a:pPr>
            <a:r>
              <a:rPr sz="2900">
                <a:solidFill>
                  <a:srgbClr val="888888"/>
                </a:solidFill>
              </a:rPr>
              <a:t>Body Level Three</a:t>
            </a:r>
            <a:endParaRPr sz="2900">
              <a:solidFill>
                <a:srgbClr val="888888"/>
              </a:solidFill>
            </a:endParaRPr>
          </a:p>
          <a:p>
            <a:pPr lvl="3">
              <a:defRPr sz="1800">
                <a:solidFill>
                  <a:srgbClr val="000000"/>
                </a:solidFill>
              </a:defRPr>
            </a:pPr>
            <a:r>
              <a:rPr sz="2900">
                <a:solidFill>
                  <a:srgbClr val="888888"/>
                </a:solidFill>
              </a:rPr>
              <a:t>Body Level Four</a:t>
            </a:r>
            <a:endParaRPr sz="2900">
              <a:solidFill>
                <a:srgbClr val="888888"/>
              </a:solidFill>
            </a:endParaRPr>
          </a:p>
          <a:p>
            <a:pPr lvl="4">
              <a:defRPr sz="1800">
                <a:solidFill>
                  <a:srgbClr val="000000"/>
                </a:solidFill>
              </a:defRPr>
            </a:pPr>
            <a:r>
              <a:rPr sz="2900">
                <a:solidFill>
                  <a:srgbClr val="888888"/>
                </a:solidFill>
              </a:rPr>
              <a:t>Body Level Five</a:t>
            </a:r>
          </a:p>
        </p:txBody>
      </p:sp>
      <p:sp>
        <p:nvSpPr>
          <p:cNvPr id="39" name="Shape 3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41" name="Shape 41"/>
          <p:cNvSpPr/>
          <p:nvPr>
            <p:ph type="title"/>
          </p:nvPr>
        </p:nvSpPr>
        <p:spPr>
          <a:xfrm>
            <a:off x="895774" y="519290"/>
            <a:ext cx="11216641" cy="1885246"/>
          </a:xfrm>
          <a:prstGeom prst="rect">
            <a:avLst/>
          </a:prstGeom>
        </p:spPr>
        <p:txBody>
          <a:bodyPr/>
          <a:lstStyle/>
          <a:p>
            <a:pPr lvl="0">
              <a:defRPr sz="1800"/>
            </a:pPr>
            <a:r>
              <a:rPr sz="8000"/>
              <a:t>Title Text</a:t>
            </a:r>
          </a:p>
        </p:txBody>
      </p:sp>
      <p:sp>
        <p:nvSpPr>
          <p:cNvPr id="42" name="Shape 42"/>
          <p:cNvSpPr/>
          <p:nvPr>
            <p:ph type="body" idx="1"/>
          </p:nvPr>
        </p:nvSpPr>
        <p:spPr>
          <a:xfrm>
            <a:off x="895774" y="2390987"/>
            <a:ext cx="5501640" cy="1171787"/>
          </a:xfrm>
          <a:prstGeom prst="rect">
            <a:avLst/>
          </a:prstGeom>
        </p:spPr>
        <p:txBody>
          <a:bodyPr anchor="b"/>
          <a:lstStyle>
            <a:lvl1pPr marL="0" indent="0">
              <a:buSzTx/>
              <a:buNone/>
              <a:defRPr sz="2900"/>
            </a:lvl1pPr>
            <a:lvl2pPr marL="0" indent="546171">
              <a:buSzTx/>
              <a:buNone/>
              <a:defRPr sz="2900"/>
            </a:lvl2pPr>
            <a:lvl3pPr marL="0" indent="1092342">
              <a:buSzTx/>
              <a:buNone/>
              <a:defRPr sz="2900"/>
            </a:lvl3pPr>
            <a:lvl4pPr marL="0" indent="1638512">
              <a:buSzTx/>
              <a:buNone/>
              <a:defRPr sz="2900"/>
            </a:lvl4pPr>
            <a:lvl5pPr marL="0" indent="2184684">
              <a:buSzTx/>
              <a:buNone/>
              <a:defRPr sz="2900"/>
            </a:lvl5pPr>
          </a:lstStyle>
          <a:p>
            <a:pPr lvl="0">
              <a:defRPr sz="1800"/>
            </a:pPr>
            <a:r>
              <a:rPr sz="2900"/>
              <a:t>Body Level One</a:t>
            </a:r>
            <a:endParaRPr sz="2900"/>
          </a:p>
          <a:p>
            <a:pPr lvl="1">
              <a:defRPr sz="1800"/>
            </a:pPr>
            <a:r>
              <a:rPr sz="2900"/>
              <a:t>Body Level Two</a:t>
            </a:r>
            <a:endParaRPr sz="2900"/>
          </a:p>
          <a:p>
            <a:pPr lvl="2">
              <a:defRPr sz="1800"/>
            </a:pPr>
            <a:r>
              <a:rPr sz="2900"/>
              <a:t>Body Level Three</a:t>
            </a:r>
            <a:endParaRPr sz="2900"/>
          </a:p>
          <a:p>
            <a:pPr lvl="3">
              <a:defRPr sz="1800"/>
            </a:pPr>
            <a:r>
              <a:rPr sz="2900"/>
              <a:t>Body Level Four</a:t>
            </a:r>
            <a:endParaRPr sz="2900"/>
          </a:p>
          <a:p>
            <a:pPr lvl="4">
              <a:defRPr sz="1800"/>
            </a:pPr>
            <a:r>
              <a:rPr sz="2900"/>
              <a:t>Body Level Five</a:t>
            </a:r>
          </a:p>
        </p:txBody>
      </p:sp>
      <p:sp>
        <p:nvSpPr>
          <p:cNvPr id="43" name="Shape 43"/>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Two Content">
    <p:spTree>
      <p:nvGrpSpPr>
        <p:cNvPr id="1" name=""/>
        <p:cNvGrpSpPr/>
        <p:nvPr/>
      </p:nvGrpSpPr>
      <p:grpSpPr>
        <a:xfrm>
          <a:off x="0" y="0"/>
          <a:ext cx="0" cy="0"/>
          <a:chOff x="0" y="0"/>
          <a:chExt cx="0" cy="0"/>
        </a:xfrm>
      </p:grpSpPr>
      <p:sp>
        <p:nvSpPr>
          <p:cNvPr id="45" name="Shape 45"/>
          <p:cNvSpPr/>
          <p:nvPr>
            <p:ph type="title"/>
          </p:nvPr>
        </p:nvSpPr>
        <p:spPr>
          <a:prstGeom prst="rect">
            <a:avLst/>
          </a:prstGeom>
        </p:spPr>
        <p:txBody>
          <a:bodyPr/>
          <a:lstStyle/>
          <a:p>
            <a:pPr lvl="0">
              <a:defRPr sz="1800"/>
            </a:pPr>
            <a:r>
              <a:rPr sz="8000"/>
              <a:t>Title Text</a:t>
            </a:r>
          </a:p>
        </p:txBody>
      </p:sp>
      <p:sp>
        <p:nvSpPr>
          <p:cNvPr id="46" name="Shape 46"/>
          <p:cNvSpPr/>
          <p:nvPr>
            <p:ph type="body" idx="1"/>
          </p:nvPr>
        </p:nvSpPr>
        <p:spPr>
          <a:xfrm>
            <a:off x="894080" y="2596444"/>
            <a:ext cx="5527041" cy="618857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
        <p:nvSpPr>
          <p:cNvPr id="47" name="Shape 4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0" showMasterPhAnim="1">
  <p:cSld name="Default - Titel und Inhalt">
    <p:spTree>
      <p:nvGrpSpPr>
        <p:cNvPr id="1" name=""/>
        <p:cNvGrpSpPr/>
        <p:nvPr/>
      </p:nvGrpSpPr>
      <p:grpSpPr>
        <a:xfrm>
          <a:off x="0" y="0"/>
          <a:ext cx="0" cy="0"/>
          <a:chOff x="0" y="0"/>
          <a:chExt cx="0" cy="0"/>
        </a:xfrm>
      </p:grpSpPr>
      <p:sp>
        <p:nvSpPr>
          <p:cNvPr id="49" name="Shape 49"/>
          <p:cNvSpPr/>
          <p:nvPr/>
        </p:nvSpPr>
        <p:spPr>
          <a:xfrm>
            <a:off x="1295400" y="9493503"/>
            <a:ext cx="11395007" cy="260097"/>
          </a:xfrm>
          <a:prstGeom prst="rect">
            <a:avLst/>
          </a:prstGeom>
          <a:solidFill>
            <a:srgbClr val="E9EBE4"/>
          </a:solidFill>
          <a:ln w="25400">
            <a:round/>
          </a:ln>
        </p:spPr>
        <p:txBody>
          <a:bodyPr lIns="38100" tIns="38100" rIns="38100" bIns="38100" anchor="ctr"/>
          <a:lstStyle/>
          <a:p>
            <a:pPr lvl="0" defTabSz="825500">
              <a:buClr>
                <a:srgbClr val="FFFFFF"/>
              </a:buClr>
              <a:defRPr sz="5600">
                <a:solidFill>
                  <a:srgbClr val="FFFFFF"/>
                </a:solidFill>
                <a:effectLst>
                  <a:outerShdw sx="100000" sy="100000" kx="0" ky="0" algn="b" rotWithShape="0" blurRad="38100" dist="12700" dir="5400000">
                    <a:srgbClr val="000000">
                      <a:alpha val="50000"/>
                    </a:srgbClr>
                  </a:outerShdw>
                </a:effectLst>
                <a:uFill>
                  <a:solidFill>
                    <a:srgbClr val="FFFFFF"/>
                  </a:solidFill>
                </a:uFill>
                <a:latin typeface="Century Gothic"/>
                <a:ea typeface="Century Gothic"/>
                <a:cs typeface="Century Gothic"/>
                <a:sym typeface="Century Gothic"/>
              </a:defRPr>
            </a:pPr>
          </a:p>
        </p:txBody>
      </p:sp>
      <p:pic>
        <p:nvPicPr>
          <p:cNvPr id="50" name="iit-logo-icub-small.png"/>
          <p:cNvPicPr/>
          <p:nvPr/>
        </p:nvPicPr>
        <p:blipFill>
          <a:blip r:embed="rId2">
            <a:extLst/>
          </a:blip>
          <a:stretch>
            <a:fillRect/>
          </a:stretch>
        </p:blipFill>
        <p:spPr>
          <a:xfrm>
            <a:off x="11251150" y="5147"/>
            <a:ext cx="1735589" cy="1553352"/>
          </a:xfrm>
          <a:prstGeom prst="rect">
            <a:avLst/>
          </a:prstGeom>
          <a:ln w="12700">
            <a:miter lim="400000"/>
          </a:ln>
        </p:spPr>
      </p:pic>
      <p:sp>
        <p:nvSpPr>
          <p:cNvPr id="51" name="Shape 51"/>
          <p:cNvSpPr/>
          <p:nvPr>
            <p:ph type="title"/>
          </p:nvPr>
        </p:nvSpPr>
        <p:spPr>
          <a:xfrm>
            <a:off x="0" y="1598373"/>
            <a:ext cx="12677424" cy="1295401"/>
          </a:xfrm>
          <a:prstGeom prst="rect">
            <a:avLst/>
          </a:prstGeom>
          <a:solidFill>
            <a:srgbClr val="424242"/>
          </a:solidFill>
          <a:ln>
            <a:round/>
          </a:ln>
        </p:spPr>
        <p:txBody>
          <a:bodyPr lIns="38100" tIns="38100" rIns="38100" bIns="38100">
            <a:noAutofit/>
          </a:bodyPr>
          <a:lstStyle>
            <a:lvl1pPr defTabSz="1295400">
              <a:defRPr sz="5000">
                <a:solidFill>
                  <a:srgbClr val="FFFFFF"/>
                </a:solidFill>
                <a:uFill>
                  <a:solidFill>
                    <a:srgbClr val="FFFFFF"/>
                  </a:solidFill>
                </a:uFill>
                <a:latin typeface="Century Gothic"/>
                <a:ea typeface="Century Gothic"/>
                <a:cs typeface="Century Gothic"/>
                <a:sym typeface="Century Gothic"/>
              </a:defRPr>
            </a:lvl1pPr>
          </a:lstStyle>
          <a:p>
            <a:pPr lvl="0">
              <a:defRPr sz="1800">
                <a:solidFill>
                  <a:srgbClr val="000000"/>
                </a:solidFill>
                <a:uFillTx/>
              </a:defRPr>
            </a:pPr>
            <a:r>
              <a:rPr sz="5000">
                <a:solidFill>
                  <a:srgbClr val="FFFFFF"/>
                </a:solidFill>
                <a:uFill>
                  <a:solidFill>
                    <a:srgbClr val="FFFFFF"/>
                  </a:solidFill>
                </a:uFill>
              </a:rPr>
              <a:t>Title Text</a:t>
            </a:r>
          </a:p>
        </p:txBody>
      </p:sp>
      <p:sp>
        <p:nvSpPr>
          <p:cNvPr id="52" name="Shape 52"/>
          <p:cNvSpPr/>
          <p:nvPr>
            <p:ph type="body" idx="1"/>
          </p:nvPr>
        </p:nvSpPr>
        <p:spPr>
          <a:xfrm>
            <a:off x="1584958" y="3691465"/>
            <a:ext cx="10823789" cy="5220648"/>
          </a:xfrm>
          <a:prstGeom prst="rect">
            <a:avLst/>
          </a:prstGeom>
          <a:ln>
            <a:round/>
          </a:ln>
        </p:spPr>
        <p:txBody>
          <a:bodyPr lIns="38100" tIns="38100" rIns="38100" bIns="38100" anchor="t">
            <a:noAutofit/>
          </a:bodyPr>
          <a:lstStyle>
            <a:lvl1pPr marL="342900" indent="-342900" defTabSz="1295400">
              <a:spcBef>
                <a:spcPts val="2800"/>
              </a:spcBef>
              <a:buClr>
                <a:srgbClr val="B0CF1A"/>
              </a:buClr>
              <a:buSzPct val="100000"/>
              <a:buFont typeface="Wingdings 2"/>
              <a:buChar char=""/>
              <a:defRPr sz="2800">
                <a:solidFill>
                  <a:srgbClr val="6C6C6C"/>
                </a:solidFill>
                <a:uFill>
                  <a:solidFill>
                    <a:srgbClr val="6C6C6C"/>
                  </a:solidFill>
                </a:uFill>
                <a:latin typeface="Century Gothic"/>
                <a:ea typeface="Century Gothic"/>
                <a:cs typeface="Century Gothic"/>
                <a:sym typeface="Century Gothic"/>
              </a:defRPr>
            </a:lvl1pPr>
            <a:lvl2pPr marL="685800" indent="-336550" defTabSz="1295400">
              <a:spcBef>
                <a:spcPts val="900"/>
              </a:spcBef>
              <a:buClr>
                <a:srgbClr val="63750A"/>
              </a:buClr>
              <a:buSzPct val="100000"/>
              <a:buFont typeface="Wingdings 2"/>
              <a:buChar char=""/>
              <a:defRPr sz="2400">
                <a:solidFill>
                  <a:srgbClr val="6C6C6C"/>
                </a:solidFill>
                <a:uFill>
                  <a:solidFill>
                    <a:srgbClr val="6C6C6C"/>
                  </a:solidFill>
                </a:uFill>
                <a:latin typeface="Century Gothic"/>
                <a:ea typeface="Century Gothic"/>
                <a:cs typeface="Century Gothic"/>
                <a:sym typeface="Century Gothic"/>
              </a:defRPr>
            </a:lvl2pPr>
            <a:lvl3pPr marL="1035050" indent="-349250" defTabSz="1295400">
              <a:spcBef>
                <a:spcPts val="900"/>
              </a:spcBef>
              <a:buClr>
                <a:srgbClr val="B0CF1A"/>
              </a:buClr>
              <a:buSzPct val="100000"/>
              <a:buFont typeface="Wingdings 2"/>
              <a:buChar char=""/>
              <a:defRPr sz="2400">
                <a:solidFill>
                  <a:srgbClr val="6C6C6C"/>
                </a:solidFill>
                <a:uFill>
                  <a:solidFill>
                    <a:srgbClr val="6C6C6C"/>
                  </a:solidFill>
                </a:uFill>
                <a:latin typeface="Century Gothic"/>
                <a:ea typeface="Century Gothic"/>
                <a:cs typeface="Century Gothic"/>
                <a:sym typeface="Century Gothic"/>
              </a:defRPr>
            </a:lvl3pPr>
            <a:lvl4pPr marL="1371600" indent="-336550" defTabSz="1295400">
              <a:spcBef>
                <a:spcPts val="900"/>
              </a:spcBef>
              <a:buClr>
                <a:srgbClr val="63750A"/>
              </a:buClr>
              <a:buSzPct val="100000"/>
              <a:buFont typeface="Wingdings 2"/>
              <a:buChar char=""/>
              <a:defRPr sz="2400">
                <a:solidFill>
                  <a:srgbClr val="6C6C6C"/>
                </a:solidFill>
                <a:uFill>
                  <a:solidFill>
                    <a:srgbClr val="6C6C6C"/>
                  </a:solidFill>
                </a:uFill>
                <a:latin typeface="Century Gothic"/>
                <a:ea typeface="Century Gothic"/>
                <a:cs typeface="Century Gothic"/>
                <a:sym typeface="Century Gothic"/>
              </a:defRPr>
            </a:lvl4pPr>
            <a:lvl5pPr marL="1720850" indent="-349250" defTabSz="1295400">
              <a:spcBef>
                <a:spcPts val="900"/>
              </a:spcBef>
              <a:buClr>
                <a:srgbClr val="B0CF1A"/>
              </a:buClr>
              <a:buSzPct val="100000"/>
              <a:buFont typeface="Wingdings 2"/>
              <a:buChar char=""/>
              <a:defRPr sz="2400">
                <a:solidFill>
                  <a:srgbClr val="6C6C6C"/>
                </a:solidFill>
                <a:uFill>
                  <a:solidFill>
                    <a:srgbClr val="6C6C6C"/>
                  </a:solidFill>
                </a:uFill>
                <a:latin typeface="Century Gothic"/>
                <a:ea typeface="Century Gothic"/>
                <a:cs typeface="Century Gothic"/>
                <a:sym typeface="Century Gothic"/>
              </a:defRPr>
            </a:lvl5pPr>
          </a:lstStyle>
          <a:p>
            <a:pPr lvl="0">
              <a:defRPr sz="1800">
                <a:solidFill>
                  <a:srgbClr val="000000"/>
                </a:solidFill>
                <a:uFillTx/>
              </a:defRPr>
            </a:pPr>
            <a:r>
              <a:rPr sz="2800">
                <a:solidFill>
                  <a:srgbClr val="6C6C6C"/>
                </a:solidFill>
                <a:uFill>
                  <a:solidFill>
                    <a:srgbClr val="6C6C6C"/>
                  </a:solidFill>
                </a:uFill>
              </a:rPr>
              <a:t>Body Level One</a:t>
            </a:r>
            <a:endParaRPr sz="2800">
              <a:solidFill>
                <a:srgbClr val="6C6C6C"/>
              </a:solidFill>
              <a:uFill>
                <a:solidFill>
                  <a:srgbClr val="6C6C6C"/>
                </a:solidFill>
              </a:uFill>
            </a:endParaRPr>
          </a:p>
          <a:p>
            <a:pPr lvl="1">
              <a:defRPr sz="1800">
                <a:solidFill>
                  <a:srgbClr val="000000"/>
                </a:solidFill>
                <a:uFillTx/>
              </a:defRPr>
            </a:pPr>
            <a:r>
              <a:rPr sz="2400">
                <a:solidFill>
                  <a:srgbClr val="6C6C6C"/>
                </a:solidFill>
                <a:uFill>
                  <a:solidFill>
                    <a:srgbClr val="6C6C6C"/>
                  </a:solidFill>
                </a:uFill>
              </a:rPr>
              <a:t>Body Level Two</a:t>
            </a:r>
            <a:endParaRPr sz="2400">
              <a:solidFill>
                <a:srgbClr val="6C6C6C"/>
              </a:solidFill>
              <a:uFill>
                <a:solidFill>
                  <a:srgbClr val="6C6C6C"/>
                </a:solidFill>
              </a:uFill>
            </a:endParaRPr>
          </a:p>
          <a:p>
            <a:pPr lvl="2">
              <a:defRPr sz="1800">
                <a:solidFill>
                  <a:srgbClr val="000000"/>
                </a:solidFill>
                <a:uFillTx/>
              </a:defRPr>
            </a:pPr>
            <a:r>
              <a:rPr sz="2400">
                <a:solidFill>
                  <a:srgbClr val="6C6C6C"/>
                </a:solidFill>
                <a:uFill>
                  <a:solidFill>
                    <a:srgbClr val="6C6C6C"/>
                  </a:solidFill>
                </a:uFill>
              </a:rPr>
              <a:t>Body Level Three</a:t>
            </a:r>
            <a:endParaRPr sz="2400">
              <a:solidFill>
                <a:srgbClr val="6C6C6C"/>
              </a:solidFill>
              <a:uFill>
                <a:solidFill>
                  <a:srgbClr val="6C6C6C"/>
                </a:solidFill>
              </a:uFill>
            </a:endParaRPr>
          </a:p>
          <a:p>
            <a:pPr lvl="3">
              <a:defRPr sz="1800">
                <a:solidFill>
                  <a:srgbClr val="000000"/>
                </a:solidFill>
                <a:uFillTx/>
              </a:defRPr>
            </a:pPr>
            <a:r>
              <a:rPr sz="2400">
                <a:solidFill>
                  <a:srgbClr val="6C6C6C"/>
                </a:solidFill>
                <a:uFill>
                  <a:solidFill>
                    <a:srgbClr val="6C6C6C"/>
                  </a:solidFill>
                </a:uFill>
              </a:rPr>
              <a:t>Body Level Four</a:t>
            </a:r>
            <a:endParaRPr sz="2400">
              <a:solidFill>
                <a:srgbClr val="6C6C6C"/>
              </a:solidFill>
              <a:uFill>
                <a:solidFill>
                  <a:srgbClr val="6C6C6C"/>
                </a:solidFill>
              </a:uFill>
            </a:endParaRPr>
          </a:p>
          <a:p>
            <a:pPr lvl="4">
              <a:defRPr sz="1800">
                <a:solidFill>
                  <a:srgbClr val="000000"/>
                </a:solidFill>
                <a:uFillTx/>
              </a:defRPr>
            </a:pPr>
            <a:r>
              <a:rPr sz="2400">
                <a:solidFill>
                  <a:srgbClr val="6C6C6C"/>
                </a:solidFill>
                <a:uFill>
                  <a:solidFill>
                    <a:srgbClr val="6C6C6C"/>
                  </a:solidFill>
                </a:uFill>
              </a:rPr>
              <a:t>Body Level Five</a:t>
            </a:r>
          </a:p>
        </p:txBody>
      </p:sp>
      <p:sp>
        <p:nvSpPr>
          <p:cNvPr id="53" name="Shape 53"/>
          <p:cNvSpPr/>
          <p:nvPr>
            <p:ph type="sldNum" sz="quarter" idx="2"/>
          </p:nvPr>
        </p:nvSpPr>
        <p:spPr>
          <a:xfrm>
            <a:off x="12704430" y="9499600"/>
            <a:ext cx="243744" cy="241300"/>
          </a:xfrm>
          <a:prstGeom prst="rect">
            <a:avLst/>
          </a:prstGeom>
          <a:ln>
            <a:round/>
          </a:ln>
        </p:spPr>
        <p:txBody>
          <a:bodyPr wrap="none" lIns="38100" tIns="38100" rIns="38100" bIns="38100" anchor="ctr"/>
          <a:lstStyle>
            <a:lvl1pPr defTabSz="1295400">
              <a:defRPr sz="1100">
                <a:solidFill>
                  <a:srgbClr val="6C6C6C"/>
                </a:solidFill>
                <a:uFill>
                  <a:solidFill>
                    <a:srgbClr val="6C6C6C"/>
                  </a:solidFill>
                </a:uFill>
                <a:latin typeface="Century Gothic"/>
                <a:ea typeface="Century Gothic"/>
                <a:cs typeface="Century Gothic"/>
                <a:sym typeface="Century Gothic"/>
              </a:defRPr>
            </a:lvl1p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10" name="Shape 10"/>
          <p:cNvSpPr/>
          <p:nvPr>
            <p:ph type="title"/>
          </p:nvPr>
        </p:nvSpPr>
        <p:spPr>
          <a:xfrm>
            <a:off x="1270000" y="4279900"/>
            <a:ext cx="10464800" cy="3860800"/>
          </a:xfrm>
          <a:prstGeom prst="rect">
            <a:avLst/>
          </a:prstGeom>
        </p:spPr>
        <p:txBody>
          <a:bodyPr anchor="b"/>
          <a:lstStyle/>
          <a:p>
            <a:pPr lvl="0">
              <a:defRPr sz="1800"/>
            </a:pPr>
            <a:r>
              <a:rPr sz="8000"/>
              <a:t>Title Text</a:t>
            </a:r>
          </a:p>
        </p:txBody>
      </p:sp>
      <p:sp>
        <p:nvSpPr>
          <p:cNvPr id="11" name="Shape 11"/>
          <p:cNvSpPr/>
          <p:nvPr>
            <p:ph type="body" idx="1"/>
          </p:nvPr>
        </p:nvSpPr>
        <p:spPr>
          <a:xfrm>
            <a:off x="1270000" y="8191500"/>
            <a:ext cx="10464800" cy="1562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3" name="Shape 13"/>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5" name="Shape 15"/>
          <p:cNvSpPr/>
          <p:nvPr>
            <p:ph type="title"/>
          </p:nvPr>
        </p:nvSpPr>
        <p:spPr>
          <a:xfrm>
            <a:off x="952500" y="0"/>
            <a:ext cx="5334000" cy="4622800"/>
          </a:xfrm>
          <a:prstGeom prst="rect">
            <a:avLst/>
          </a:prstGeom>
        </p:spPr>
        <p:txBody>
          <a:bodyPr anchor="b"/>
          <a:lstStyle>
            <a:lvl1pPr>
              <a:defRPr sz="6000"/>
            </a:lvl1pPr>
          </a:lstStyle>
          <a:p>
            <a:pPr lvl="0">
              <a:defRPr sz="1800"/>
            </a:pPr>
            <a:r>
              <a:rPr sz="6000"/>
              <a:t>Title Text</a:t>
            </a:r>
          </a:p>
        </p:txBody>
      </p:sp>
      <p:sp>
        <p:nvSpPr>
          <p:cNvPr id="16" name="Shape 16"/>
          <p:cNvSpPr/>
          <p:nvPr>
            <p:ph type="body" idx="1"/>
          </p:nvPr>
        </p:nvSpPr>
        <p:spPr>
          <a:xfrm>
            <a:off x="952500" y="4762500"/>
            <a:ext cx="5334000" cy="4991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8" name="Shape 18"/>
          <p:cNvSpPr/>
          <p:nvPr>
            <p:ph type="title"/>
          </p:nvPr>
        </p:nvSpPr>
        <p:spPr>
          <a:xfrm>
            <a:off x="952500" y="93506"/>
            <a:ext cx="11099800" cy="2860988"/>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0" name="Shape 20"/>
          <p:cNvSpPr/>
          <p:nvPr>
            <p:ph type="title"/>
          </p:nvPr>
        </p:nvSpPr>
        <p:spPr>
          <a:prstGeom prst="rect">
            <a:avLst/>
          </a:prstGeom>
        </p:spPr>
        <p:txBody>
          <a:bodyPr/>
          <a:lstStyle/>
          <a:p>
            <a:pPr lvl="0">
              <a:defRPr sz="1800"/>
            </a:pPr>
            <a:r>
              <a:rPr sz="8000"/>
              <a:t>Title Text</a:t>
            </a:r>
          </a:p>
        </p:txBody>
      </p:sp>
      <p:sp>
        <p:nvSpPr>
          <p:cNvPr id="21" name="Shape 21"/>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3" name="Shape 23"/>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2.png"/>
          <p:cNvPicPr/>
          <p:nvPr/>
        </p:nvPicPr>
        <p:blipFill>
          <a:blip r:embed="rId2">
            <a:extLst/>
          </a:blip>
          <a:stretch>
            <a:fillRect/>
          </a:stretch>
        </p:blipFill>
        <p:spPr>
          <a:xfrm>
            <a:off x="11935566" y="83805"/>
            <a:ext cx="1006330" cy="765231"/>
          </a:xfrm>
          <a:prstGeom prst="rect">
            <a:avLst/>
          </a:prstGeom>
          <a:ln w="12700">
            <a:miter lim="400000"/>
          </a:ln>
        </p:spPr>
      </p:pic>
      <p:sp>
        <p:nvSpPr>
          <p:cNvPr id="3" name="Shape 3"/>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4" name="Shape 4"/>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
        <p:nvSpPr>
          <p:cNvPr id="5" name="Shape 5"/>
          <p:cNvSpPr/>
          <p:nvPr>
            <p:ph type="sldNum" sz="quarter" idx="2"/>
          </p:nvPr>
        </p:nvSpPr>
        <p:spPr>
          <a:xfrm>
            <a:off x="9184640" y="9040142"/>
            <a:ext cx="2926081" cy="655335"/>
          </a:xfrm>
          <a:prstGeom prst="rect">
            <a:avLst/>
          </a:prstGeom>
          <a:ln w="12700">
            <a:miter lim="400000"/>
          </a:ln>
        </p:spPr>
        <p:txBody>
          <a:bodyPr lIns="54617" tIns="54617" rIns="54617" bIns="54617">
            <a:spAutoFit/>
          </a:body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spd="med" advClick="1"/>
  <p:txStyles>
    <p:titleStyle>
      <a:lvl1pPr algn="ctr" defTabSz="584200">
        <a:defRPr sz="8000">
          <a:latin typeface="Helvetica Light"/>
          <a:ea typeface="Helvetica Light"/>
          <a:cs typeface="Helvetica Light"/>
          <a:sym typeface="Helvetica Light"/>
        </a:defRPr>
      </a:lvl1pPr>
      <a:lvl2pPr algn="ctr" defTabSz="584200">
        <a:defRPr sz="8000">
          <a:latin typeface="Helvetica Light"/>
          <a:ea typeface="Helvetica Light"/>
          <a:cs typeface="Helvetica Light"/>
          <a:sym typeface="Helvetica Light"/>
        </a:defRPr>
      </a:lvl2pPr>
      <a:lvl3pPr algn="ctr" defTabSz="584200">
        <a:defRPr sz="8000">
          <a:latin typeface="Helvetica Light"/>
          <a:ea typeface="Helvetica Light"/>
          <a:cs typeface="Helvetica Light"/>
          <a:sym typeface="Helvetica Light"/>
        </a:defRPr>
      </a:lvl3pPr>
      <a:lvl4pPr algn="ctr" defTabSz="584200">
        <a:defRPr sz="8000">
          <a:latin typeface="Helvetica Light"/>
          <a:ea typeface="Helvetica Light"/>
          <a:cs typeface="Helvetica Light"/>
          <a:sym typeface="Helvetica Light"/>
        </a:defRPr>
      </a:lvl4pPr>
      <a:lvl5pPr algn="ctr" defTabSz="584200">
        <a:defRPr sz="8000">
          <a:latin typeface="Helvetica Light"/>
          <a:ea typeface="Helvetica Light"/>
          <a:cs typeface="Helvetica Light"/>
          <a:sym typeface="Helvetica Light"/>
        </a:defRPr>
      </a:lvl5pPr>
      <a:lvl6pPr algn="ctr" defTabSz="584200">
        <a:defRPr sz="8000">
          <a:latin typeface="Helvetica Light"/>
          <a:ea typeface="Helvetica Light"/>
          <a:cs typeface="Helvetica Light"/>
          <a:sym typeface="Helvetica Light"/>
        </a:defRPr>
      </a:lvl6pPr>
      <a:lvl7pPr algn="ctr" defTabSz="584200">
        <a:defRPr sz="8000">
          <a:latin typeface="Helvetica Light"/>
          <a:ea typeface="Helvetica Light"/>
          <a:cs typeface="Helvetica Light"/>
          <a:sym typeface="Helvetica Light"/>
        </a:defRPr>
      </a:lvl7pPr>
      <a:lvl8pPr algn="ctr" defTabSz="584200">
        <a:defRPr sz="8000">
          <a:latin typeface="Helvetica Light"/>
          <a:ea typeface="Helvetica Light"/>
          <a:cs typeface="Helvetica Light"/>
          <a:sym typeface="Helvetica Light"/>
        </a:defRPr>
      </a:lvl8pPr>
      <a:lvl9pPr algn="ctr" defTabSz="584200">
        <a:defRPr sz="8000">
          <a:latin typeface="Helvetica Light"/>
          <a:ea typeface="Helvetica Light"/>
          <a:cs typeface="Helvetica Light"/>
          <a:sym typeface="Helvetica Light"/>
        </a:defRPr>
      </a:lvl9pPr>
    </p:titleStyle>
    <p:bodyStyle>
      <a:lvl1pPr marL="444500" indent="-444500" defTabSz="584200">
        <a:spcBef>
          <a:spcPts val="4200"/>
        </a:spcBef>
        <a:buSzPct val="75000"/>
        <a:buChar char="•"/>
        <a:defRPr sz="3600">
          <a:latin typeface="Helvetica Light"/>
          <a:ea typeface="Helvetica Light"/>
          <a:cs typeface="Helvetica Light"/>
          <a:sym typeface="Helvetica Light"/>
        </a:defRPr>
      </a:lvl1pPr>
      <a:lvl2pPr marL="889000" indent="-444500" defTabSz="584200">
        <a:spcBef>
          <a:spcPts val="4200"/>
        </a:spcBef>
        <a:buSzPct val="75000"/>
        <a:buChar char="•"/>
        <a:defRPr sz="3600">
          <a:latin typeface="Helvetica Light"/>
          <a:ea typeface="Helvetica Light"/>
          <a:cs typeface="Helvetica Light"/>
          <a:sym typeface="Helvetica Light"/>
        </a:defRPr>
      </a:lvl2pPr>
      <a:lvl3pPr marL="1333500" indent="-444500" defTabSz="584200">
        <a:spcBef>
          <a:spcPts val="4200"/>
        </a:spcBef>
        <a:buSzPct val="75000"/>
        <a:buChar char="•"/>
        <a:defRPr sz="3600">
          <a:latin typeface="Helvetica Light"/>
          <a:ea typeface="Helvetica Light"/>
          <a:cs typeface="Helvetica Light"/>
          <a:sym typeface="Helvetica Light"/>
        </a:defRPr>
      </a:lvl3pPr>
      <a:lvl4pPr marL="1778000" indent="-444500" defTabSz="584200">
        <a:spcBef>
          <a:spcPts val="4200"/>
        </a:spcBef>
        <a:buSzPct val="75000"/>
        <a:buChar char="•"/>
        <a:defRPr sz="3600">
          <a:latin typeface="Helvetica Light"/>
          <a:ea typeface="Helvetica Light"/>
          <a:cs typeface="Helvetica Light"/>
          <a:sym typeface="Helvetica Light"/>
        </a:defRPr>
      </a:lvl4pPr>
      <a:lvl5pPr marL="2222500" indent="-444500" defTabSz="584200">
        <a:spcBef>
          <a:spcPts val="4200"/>
        </a:spcBef>
        <a:buSzPct val="75000"/>
        <a:buChar char="•"/>
        <a:defRPr sz="3600">
          <a:latin typeface="Helvetica Light"/>
          <a:ea typeface="Helvetica Light"/>
          <a:cs typeface="Helvetica Light"/>
          <a:sym typeface="Helvetica Light"/>
        </a:defRPr>
      </a:lvl5pPr>
      <a:lvl6pPr marL="2667000" indent="-444500" defTabSz="584200">
        <a:spcBef>
          <a:spcPts val="4200"/>
        </a:spcBef>
        <a:buSzPct val="75000"/>
        <a:buChar char="•"/>
        <a:defRPr sz="3600">
          <a:latin typeface="Helvetica Light"/>
          <a:ea typeface="Helvetica Light"/>
          <a:cs typeface="Helvetica Light"/>
          <a:sym typeface="Helvetica Light"/>
        </a:defRPr>
      </a:lvl6pPr>
      <a:lvl7pPr marL="3111500" indent="-444500" defTabSz="584200">
        <a:spcBef>
          <a:spcPts val="4200"/>
        </a:spcBef>
        <a:buSzPct val="75000"/>
        <a:buChar char="•"/>
        <a:defRPr sz="3600">
          <a:latin typeface="Helvetica Light"/>
          <a:ea typeface="Helvetica Light"/>
          <a:cs typeface="Helvetica Light"/>
          <a:sym typeface="Helvetica Light"/>
        </a:defRPr>
      </a:lvl7pPr>
      <a:lvl8pPr marL="3556000" indent="-444500" defTabSz="584200">
        <a:spcBef>
          <a:spcPts val="4200"/>
        </a:spcBef>
        <a:buSzPct val="75000"/>
        <a:buChar char="•"/>
        <a:defRPr sz="3600">
          <a:latin typeface="Helvetica Light"/>
          <a:ea typeface="Helvetica Light"/>
          <a:cs typeface="Helvetica Light"/>
          <a:sym typeface="Helvetica Light"/>
        </a:defRPr>
      </a:lvl8pPr>
      <a:lvl9pPr marL="4000500" indent="-444500" defTabSz="584200">
        <a:spcBef>
          <a:spcPts val="4200"/>
        </a:spcBef>
        <a:buSzPct val="75000"/>
        <a:buChar char="•"/>
        <a:defRPr sz="3600">
          <a:latin typeface="Helvetica Light"/>
          <a:ea typeface="Helvetica Light"/>
          <a:cs typeface="Helvetica Light"/>
          <a:sym typeface="Helvetica Light"/>
        </a:defRPr>
      </a:lvl9pPr>
    </p:bodyStyle>
    <p:otherStyle>
      <a:lvl1pPr algn="ctr" defTabSz="584200">
        <a:defRPr sz="3600">
          <a:solidFill>
            <a:schemeClr val="tx1"/>
          </a:solidFill>
          <a:latin typeface="+mn-lt"/>
          <a:ea typeface="+mn-ea"/>
          <a:cs typeface="+mn-cs"/>
          <a:sym typeface="Helvetica Light"/>
        </a:defRPr>
      </a:lvl1pPr>
      <a:lvl2pPr algn="ctr" defTabSz="584200">
        <a:defRPr sz="3600">
          <a:solidFill>
            <a:schemeClr val="tx1"/>
          </a:solidFill>
          <a:latin typeface="+mn-lt"/>
          <a:ea typeface="+mn-ea"/>
          <a:cs typeface="+mn-cs"/>
          <a:sym typeface="Helvetica Light"/>
        </a:defRPr>
      </a:lvl2pPr>
      <a:lvl3pPr algn="ctr" defTabSz="584200">
        <a:defRPr sz="3600">
          <a:solidFill>
            <a:schemeClr val="tx1"/>
          </a:solidFill>
          <a:latin typeface="+mn-lt"/>
          <a:ea typeface="+mn-ea"/>
          <a:cs typeface="+mn-cs"/>
          <a:sym typeface="Helvetica Light"/>
        </a:defRPr>
      </a:lvl3pPr>
      <a:lvl4pPr algn="ctr" defTabSz="584200">
        <a:defRPr sz="3600">
          <a:solidFill>
            <a:schemeClr val="tx1"/>
          </a:solidFill>
          <a:latin typeface="+mn-lt"/>
          <a:ea typeface="+mn-ea"/>
          <a:cs typeface="+mn-cs"/>
          <a:sym typeface="Helvetica Light"/>
        </a:defRPr>
      </a:lvl4pPr>
      <a:lvl5pPr algn="ctr" defTabSz="584200">
        <a:defRPr sz="3600">
          <a:solidFill>
            <a:schemeClr val="tx1"/>
          </a:solidFill>
          <a:latin typeface="+mn-lt"/>
          <a:ea typeface="+mn-ea"/>
          <a:cs typeface="+mn-cs"/>
          <a:sym typeface="Helvetica Light"/>
        </a:defRPr>
      </a:lvl5pPr>
      <a:lvl6pPr algn="ctr" defTabSz="584200">
        <a:defRPr sz="3600">
          <a:solidFill>
            <a:schemeClr val="tx1"/>
          </a:solidFill>
          <a:latin typeface="+mn-lt"/>
          <a:ea typeface="+mn-ea"/>
          <a:cs typeface="+mn-cs"/>
          <a:sym typeface="Helvetica Light"/>
        </a:defRPr>
      </a:lvl6pPr>
      <a:lvl7pPr algn="ctr" defTabSz="584200">
        <a:defRPr sz="3600">
          <a:solidFill>
            <a:schemeClr val="tx1"/>
          </a:solidFill>
          <a:latin typeface="+mn-lt"/>
          <a:ea typeface="+mn-ea"/>
          <a:cs typeface="+mn-cs"/>
          <a:sym typeface="Helvetica Light"/>
        </a:defRPr>
      </a:lvl7pPr>
      <a:lvl8pPr algn="ctr" defTabSz="584200">
        <a:defRPr sz="3600">
          <a:solidFill>
            <a:schemeClr val="tx1"/>
          </a:solidFill>
          <a:latin typeface="+mn-lt"/>
          <a:ea typeface="+mn-ea"/>
          <a:cs typeface="+mn-cs"/>
          <a:sym typeface="Helvetica Light"/>
        </a:defRPr>
      </a:lvl8pPr>
      <a:lvl9pPr algn="ctr" defTabSz="584200">
        <a:defRPr sz="3600">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20.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7.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jpeg"/><Relationship Id="rId5" Type="http://schemas.openxmlformats.org/officeDocument/2006/relationships/image" Target="../media/image5.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hyperlink" Target="https://www.youtube.com/watch?v=TryOC83PH1g" TargetMode="Externa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 Id="rId3" Type="http://schemas.openxmlformats.org/officeDocument/2006/relationships/image" Target="../media/image11.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title"/>
          </p:nvPr>
        </p:nvSpPr>
        <p:spPr>
          <a:xfrm>
            <a:off x="1270000" y="1638300"/>
            <a:ext cx="10464800" cy="3302000"/>
          </a:xfrm>
          <a:prstGeom prst="rect">
            <a:avLst/>
          </a:prstGeom>
        </p:spPr>
        <p:txBody>
          <a:bodyPr/>
          <a:lstStyle/>
          <a:p>
            <a:pPr lvl="0" defTabSz="514094">
              <a:defRPr sz="1800"/>
            </a:pPr>
            <a:r>
              <a:rPr sz="7000"/>
              <a:t>Human-Robot Interaction:</a:t>
            </a:r>
          </a:p>
          <a:p>
            <a:pPr lvl="0" defTabSz="514094">
              <a:defRPr sz="1800"/>
            </a:pPr>
            <a:r>
              <a:rPr sz="7000"/>
              <a:t>Embodiment and embodied cognition</a:t>
            </a:r>
          </a:p>
        </p:txBody>
      </p:sp>
      <p:sp>
        <p:nvSpPr>
          <p:cNvPr id="58" name="Shape 58"/>
          <p:cNvSpPr/>
          <p:nvPr>
            <p:ph type="body" idx="1"/>
          </p:nvPr>
        </p:nvSpPr>
        <p:spPr>
          <a:xfrm>
            <a:off x="1270000" y="5029200"/>
            <a:ext cx="10464800" cy="1130300"/>
          </a:xfrm>
          <a:prstGeom prst="rect">
            <a:avLst/>
          </a:prstGeom>
        </p:spPr>
        <p:txBody>
          <a:bodyPr/>
          <a:lstStyle/>
          <a:p>
            <a:pPr lvl="0" defTabSz="379729">
              <a:defRPr sz="1800"/>
            </a:pPr>
            <a:r>
              <a:rPr sz="2300"/>
              <a:t>by Dr. Katrin S. Lohan</a:t>
            </a:r>
          </a:p>
          <a:p>
            <a:pPr lvl="0" defTabSz="379729">
              <a:defRPr sz="1800"/>
            </a:pPr>
            <a:r>
              <a:rPr sz="2300"/>
              <a:t>*Multiple slides over the course adapted form Peter Edward McKenna@HWU</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ph type="title"/>
          </p:nvPr>
        </p:nvSpPr>
        <p:spPr>
          <a:prstGeom prst="rect">
            <a:avLst/>
          </a:prstGeom>
        </p:spPr>
        <p:txBody>
          <a:bodyPr/>
          <a:lstStyle>
            <a:lvl1pPr>
              <a:defRPr sz="4300"/>
            </a:lvl1pPr>
          </a:lstStyle>
          <a:p>
            <a:pPr lvl="0">
              <a:defRPr sz="1800"/>
            </a:pPr>
            <a:r>
              <a:rPr sz="4300"/>
              <a:t>Developmental Psychology</a:t>
            </a:r>
          </a:p>
        </p:txBody>
      </p:sp>
      <p:sp>
        <p:nvSpPr>
          <p:cNvPr id="125" name="Shape 125"/>
          <p:cNvSpPr/>
          <p:nvPr>
            <p:ph type="body" idx="1"/>
          </p:nvPr>
        </p:nvSpPr>
        <p:spPr>
          <a:xfrm>
            <a:off x="894080" y="2404534"/>
            <a:ext cx="7914949" cy="6188570"/>
          </a:xfrm>
          <a:prstGeom prst="rect">
            <a:avLst/>
          </a:prstGeom>
        </p:spPr>
        <p:txBody>
          <a:bodyPr/>
          <a:lstStyle/>
          <a:p>
            <a:pPr lvl="0" marL="0" indent="0" defTabSz="455675">
              <a:spcBef>
                <a:spcPts val="3200"/>
              </a:spcBef>
              <a:buSzTx/>
              <a:buNone/>
              <a:defRPr sz="1800"/>
            </a:pPr>
            <a:r>
              <a:rPr sz="2417"/>
              <a:t>Sensorimotor Stage (0-24 months) (Piaget, 1952):</a:t>
            </a:r>
            <a:endParaRPr sz="2417"/>
          </a:p>
          <a:p>
            <a:pPr lvl="0" marL="231139" indent="-231139" defTabSz="455675">
              <a:spcBef>
                <a:spcPts val="3200"/>
              </a:spcBef>
              <a:defRPr sz="1800"/>
            </a:pPr>
            <a:r>
              <a:rPr sz="1871"/>
              <a:t>Without language newborn’s primary tools for understanding the world are their bodies and senses (e.g. taste, smell etc).</a:t>
            </a:r>
            <a:endParaRPr sz="1871"/>
          </a:p>
          <a:p>
            <a:pPr lvl="0" marL="231139" indent="-231139" defTabSz="455675">
              <a:spcBef>
                <a:spcPts val="3200"/>
              </a:spcBef>
              <a:defRPr sz="1800"/>
            </a:pPr>
            <a:r>
              <a:rPr sz="1871"/>
              <a:t>Piaget believed that as infants age they adapt a set of inherent reflexes in order to surpass the challenges that their environment throws at them. </a:t>
            </a:r>
            <a:endParaRPr sz="1871"/>
          </a:p>
          <a:p>
            <a:pPr lvl="0" marL="231139" indent="-231139" defTabSz="455675">
              <a:spcBef>
                <a:spcPts val="3200"/>
              </a:spcBef>
              <a:defRPr sz="1800"/>
            </a:pPr>
            <a:r>
              <a:rPr sz="1871"/>
              <a:t>For example, infants quickly adapt their sucking rate and mouth shape to receive the optimal amount of milk while being breast-fed. </a:t>
            </a:r>
            <a:endParaRPr sz="1871"/>
          </a:p>
          <a:p>
            <a:pPr lvl="0" marL="231139" indent="-231139" defTabSz="455675">
              <a:spcBef>
                <a:spcPts val="3200"/>
              </a:spcBef>
              <a:defRPr sz="1800"/>
            </a:pPr>
            <a:r>
              <a:rPr sz="1871"/>
              <a:t>Also, by testing other objects in their mouths they deduce that it is only the breast during this period that affords them opportunities to feed. </a:t>
            </a:r>
            <a:endParaRPr sz="1871"/>
          </a:p>
          <a:p>
            <a:pPr lvl="0" marL="231139" indent="-231139" defTabSz="455675">
              <a:spcBef>
                <a:spcPts val="3200"/>
              </a:spcBef>
              <a:defRPr sz="1800"/>
            </a:pPr>
            <a:r>
              <a:rPr sz="1871"/>
              <a:t>This internalisation of action – outcome contingencies (motor schemas) marks the beginning of </a:t>
            </a:r>
            <a:r>
              <a:rPr i="1" sz="1871"/>
              <a:t>representation</a:t>
            </a:r>
            <a:r>
              <a:rPr sz="1871"/>
              <a:t>. Actions dictated by representation do not require perception, but are fully symbolic in nature…the grassroots of cognition.  </a:t>
            </a:r>
          </a:p>
        </p:txBody>
      </p:sp>
      <p:pic>
        <p:nvPicPr>
          <p:cNvPr id="126" name="image15.png"/>
          <p:cNvPicPr/>
          <p:nvPr/>
        </p:nvPicPr>
        <p:blipFill>
          <a:blip r:embed="rId2">
            <a:extLst/>
          </a:blip>
          <a:stretch>
            <a:fillRect/>
          </a:stretch>
        </p:blipFill>
        <p:spPr>
          <a:xfrm>
            <a:off x="9176846" y="3614894"/>
            <a:ext cx="3409329" cy="3286215"/>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125">
                                            <p:txEl>
                                              <p:pRg st="1" end="1"/>
                                            </p:txEl>
                                          </p:spTgt>
                                        </p:tgtEl>
                                        <p:attrNameLst>
                                          <p:attrName>style.visibility</p:attrName>
                                        </p:attrNameLst>
                                      </p:cBhvr>
                                      <p:to>
                                        <p:strVal val="visible"/>
                                      </p:to>
                                    </p:set>
                                    <p:animEffect filter="fade" transition="in">
                                      <p:cBhvr>
                                        <p:cTn id="7" dur="500"/>
                                        <p:tgtEl>
                                          <p:spTgt spid="12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0" grpId="1" fill="hold">
                                  <p:stCondLst>
                                    <p:cond delay="0"/>
                                  </p:stCondLst>
                                  <p:iterate type="el" backwards="0">
                                    <p:tmAbs val="0"/>
                                  </p:iterate>
                                  <p:childTnLst>
                                    <p:set>
                                      <p:cBhvr>
                                        <p:cTn id="11" fill="hold"/>
                                        <p:tgtEl>
                                          <p:spTgt spid="125">
                                            <p:txEl>
                                              <p:pRg st="2" end="2"/>
                                            </p:txEl>
                                          </p:spTgt>
                                        </p:tgtEl>
                                        <p:attrNameLst>
                                          <p:attrName>style.visibility</p:attrName>
                                        </p:attrNameLst>
                                      </p:cBhvr>
                                      <p:to>
                                        <p:strVal val="visible"/>
                                      </p:to>
                                    </p:set>
                                    <p:animEffect filter="fade" transition="in">
                                      <p:cBhvr>
                                        <p:cTn id="12" dur="500"/>
                                        <p:tgtEl>
                                          <p:spTgt spid="12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0" grpId="1" fill="hold">
                                  <p:stCondLst>
                                    <p:cond delay="0"/>
                                  </p:stCondLst>
                                  <p:iterate type="el" backwards="0">
                                    <p:tmAbs val="0"/>
                                  </p:iterate>
                                  <p:childTnLst>
                                    <p:set>
                                      <p:cBhvr>
                                        <p:cTn id="16" fill="hold"/>
                                        <p:tgtEl>
                                          <p:spTgt spid="125">
                                            <p:txEl>
                                              <p:pRg st="3" end="3"/>
                                            </p:txEl>
                                          </p:spTgt>
                                        </p:tgtEl>
                                        <p:attrNameLst>
                                          <p:attrName>style.visibility</p:attrName>
                                        </p:attrNameLst>
                                      </p:cBhvr>
                                      <p:to>
                                        <p:strVal val="visible"/>
                                      </p:to>
                                    </p:set>
                                    <p:animEffect filter="fade" transition="in">
                                      <p:cBhvr>
                                        <p:cTn id="17" dur="500"/>
                                        <p:tgtEl>
                                          <p:spTgt spid="12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nodeType="clickEffect" presetClass="entr" presetSubtype="0" presetID="10" grpId="1" fill="hold">
                                  <p:stCondLst>
                                    <p:cond delay="0"/>
                                  </p:stCondLst>
                                  <p:iterate type="el" backwards="0">
                                    <p:tmAbs val="0"/>
                                  </p:iterate>
                                  <p:childTnLst>
                                    <p:set>
                                      <p:cBhvr>
                                        <p:cTn id="21" fill="hold"/>
                                        <p:tgtEl>
                                          <p:spTgt spid="125">
                                            <p:txEl>
                                              <p:pRg st="4" end="4"/>
                                            </p:txEl>
                                          </p:spTgt>
                                        </p:tgtEl>
                                        <p:attrNameLst>
                                          <p:attrName>style.visibility</p:attrName>
                                        </p:attrNameLst>
                                      </p:cBhvr>
                                      <p:to>
                                        <p:strVal val="visible"/>
                                      </p:to>
                                    </p:set>
                                    <p:animEffect filter="fade" transition="in">
                                      <p:cBhvr>
                                        <p:cTn id="22" dur="500"/>
                                        <p:tgtEl>
                                          <p:spTgt spid="12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nodeType="clickEffect" presetClass="entr" presetSubtype="0" presetID="10" grpId="1" fill="hold">
                                  <p:stCondLst>
                                    <p:cond delay="0"/>
                                  </p:stCondLst>
                                  <p:iterate type="el" backwards="0">
                                    <p:tmAbs val="0"/>
                                  </p:iterate>
                                  <p:childTnLst>
                                    <p:set>
                                      <p:cBhvr>
                                        <p:cTn id="26" fill="hold"/>
                                        <p:tgtEl>
                                          <p:spTgt spid="125">
                                            <p:txEl>
                                              <p:pRg st="5" end="5"/>
                                            </p:txEl>
                                          </p:spTgt>
                                        </p:tgtEl>
                                        <p:attrNameLst>
                                          <p:attrName>style.visibility</p:attrName>
                                        </p:attrNameLst>
                                      </p:cBhvr>
                                      <p:to>
                                        <p:strVal val="visible"/>
                                      </p:to>
                                    </p:set>
                                    <p:animEffect filter="fade" transition="in">
                                      <p:cBhvr>
                                        <p:cTn id="27" dur="500"/>
                                        <p:tgtEl>
                                          <p:spTgt spid="125">
                                            <p:txEl>
                                              <p:pRg st="5" end="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25" grpId="1"/>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title"/>
          </p:nvPr>
        </p:nvSpPr>
        <p:spPr>
          <a:prstGeom prst="rect">
            <a:avLst/>
          </a:prstGeom>
        </p:spPr>
        <p:txBody>
          <a:bodyPr/>
          <a:lstStyle/>
          <a:p>
            <a:pPr lvl="0">
              <a:defRPr sz="1800"/>
            </a:pPr>
            <a:r>
              <a:rPr sz="8000"/>
              <a:t>Neuropsychology</a:t>
            </a:r>
          </a:p>
        </p:txBody>
      </p:sp>
      <p:sp>
        <p:nvSpPr>
          <p:cNvPr id="129" name="Shape 129"/>
          <p:cNvSpPr/>
          <p:nvPr>
            <p:ph type="body" idx="1"/>
          </p:nvPr>
        </p:nvSpPr>
        <p:spPr>
          <a:xfrm>
            <a:off x="894080" y="2596444"/>
            <a:ext cx="7850529" cy="6188570"/>
          </a:xfrm>
          <a:prstGeom prst="rect">
            <a:avLst/>
          </a:prstGeom>
        </p:spPr>
        <p:txBody>
          <a:bodyPr/>
          <a:lstStyle/>
          <a:p>
            <a:pPr lvl="0" marL="0" indent="0" defTabSz="455675">
              <a:spcBef>
                <a:spcPts val="3200"/>
              </a:spcBef>
              <a:buSzTx/>
              <a:buNone/>
              <a:defRPr sz="1800"/>
            </a:pPr>
            <a:r>
              <a:rPr sz="2417"/>
              <a:t>Mirror Neuron System (MNS; Rizzolatti et al., 1996):</a:t>
            </a:r>
            <a:endParaRPr sz="2417"/>
          </a:p>
          <a:p>
            <a:pPr lvl="0" marL="231139" indent="-231139" defTabSz="455675">
              <a:spcBef>
                <a:spcPts val="3200"/>
              </a:spcBef>
              <a:defRPr sz="1800"/>
            </a:pPr>
            <a:r>
              <a:rPr sz="1871"/>
              <a:t>Premotor neurons activate when an action is executed, and also when it is observed being performed by someone else (Gallese et al., 1996).</a:t>
            </a:r>
            <a:endParaRPr sz="1871"/>
          </a:p>
          <a:p>
            <a:pPr lvl="0" marL="231139" indent="-231139" defTabSz="455675">
              <a:spcBef>
                <a:spcPts val="3200"/>
              </a:spcBef>
              <a:defRPr sz="1800"/>
            </a:pPr>
            <a:r>
              <a:rPr sz="1871"/>
              <a:t>Neurobiological analogue of embodied cognition: thinking is acting and vice-versa.</a:t>
            </a:r>
            <a:endParaRPr sz="1871"/>
          </a:p>
          <a:p>
            <a:pPr lvl="0" marL="231139" indent="-231139" defTabSz="455675">
              <a:spcBef>
                <a:spcPts val="3200"/>
              </a:spcBef>
              <a:defRPr sz="1800"/>
            </a:pPr>
            <a:r>
              <a:rPr sz="1871"/>
              <a:t>Embodied Simulation enables us to understand the meaning, intention, feeling and emotion underlying other’s behaviour.</a:t>
            </a:r>
            <a:endParaRPr sz="1871"/>
          </a:p>
          <a:p>
            <a:pPr lvl="0" marL="231139" indent="-231139" defTabSz="455675">
              <a:spcBef>
                <a:spcPts val="3200"/>
              </a:spcBef>
              <a:defRPr sz="1800"/>
            </a:pPr>
            <a:r>
              <a:rPr sz="1871"/>
              <a:t>Suggests that perception is not a static process, but instead involves our imagining of acting out the actions of others.</a:t>
            </a:r>
            <a:endParaRPr sz="1871"/>
          </a:p>
          <a:p>
            <a:pPr lvl="0" marL="0" indent="0" defTabSz="455675">
              <a:spcBef>
                <a:spcPts val="3200"/>
              </a:spcBef>
              <a:buSzTx/>
              <a:buNone/>
              <a:defRPr sz="1800"/>
            </a:pPr>
            <a:r>
              <a:rPr sz="1871"/>
              <a:t>“Social identification, empathy, and ‘we-ness’ are the basic ground of our development and being.” (Gallese, 2009).</a:t>
            </a:r>
            <a:endParaRPr sz="1871"/>
          </a:p>
        </p:txBody>
      </p:sp>
      <p:pic>
        <p:nvPicPr>
          <p:cNvPr id="130" name="image16.png"/>
          <p:cNvPicPr/>
          <p:nvPr/>
        </p:nvPicPr>
        <p:blipFill>
          <a:blip r:embed="rId2">
            <a:extLst/>
          </a:blip>
          <a:srcRect l="0" t="0" r="4430" b="2692"/>
          <a:stretch>
            <a:fillRect/>
          </a:stretch>
        </p:blipFill>
        <p:spPr>
          <a:xfrm>
            <a:off x="9328422" y="2354317"/>
            <a:ext cx="2762679" cy="6479978"/>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129">
                                            <p:txEl>
                                              <p:pRg st="1" end="1"/>
                                            </p:txEl>
                                          </p:spTgt>
                                        </p:tgtEl>
                                        <p:attrNameLst>
                                          <p:attrName>style.visibility</p:attrName>
                                        </p:attrNameLst>
                                      </p:cBhvr>
                                      <p:to>
                                        <p:strVal val="visible"/>
                                      </p:to>
                                    </p:set>
                                    <p:animEffect filter="fade" transition="in">
                                      <p:cBhvr>
                                        <p:cTn id="7" dur="500"/>
                                        <p:tgtEl>
                                          <p:spTgt spid="12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0" grpId="1" fill="hold">
                                  <p:stCondLst>
                                    <p:cond delay="0"/>
                                  </p:stCondLst>
                                  <p:iterate type="el" backwards="0">
                                    <p:tmAbs val="0"/>
                                  </p:iterate>
                                  <p:childTnLst>
                                    <p:set>
                                      <p:cBhvr>
                                        <p:cTn id="11" fill="hold"/>
                                        <p:tgtEl>
                                          <p:spTgt spid="129">
                                            <p:txEl>
                                              <p:pRg st="2" end="2"/>
                                            </p:txEl>
                                          </p:spTgt>
                                        </p:tgtEl>
                                        <p:attrNameLst>
                                          <p:attrName>style.visibility</p:attrName>
                                        </p:attrNameLst>
                                      </p:cBhvr>
                                      <p:to>
                                        <p:strVal val="visible"/>
                                      </p:to>
                                    </p:set>
                                    <p:animEffect filter="fade" transition="in">
                                      <p:cBhvr>
                                        <p:cTn id="12" dur="500"/>
                                        <p:tgtEl>
                                          <p:spTgt spid="12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0" grpId="1" fill="hold">
                                  <p:stCondLst>
                                    <p:cond delay="0"/>
                                  </p:stCondLst>
                                  <p:iterate type="el" backwards="0">
                                    <p:tmAbs val="0"/>
                                  </p:iterate>
                                  <p:childTnLst>
                                    <p:set>
                                      <p:cBhvr>
                                        <p:cTn id="16" fill="hold"/>
                                        <p:tgtEl>
                                          <p:spTgt spid="129">
                                            <p:txEl>
                                              <p:pRg st="3" end="3"/>
                                            </p:txEl>
                                          </p:spTgt>
                                        </p:tgtEl>
                                        <p:attrNameLst>
                                          <p:attrName>style.visibility</p:attrName>
                                        </p:attrNameLst>
                                      </p:cBhvr>
                                      <p:to>
                                        <p:strVal val="visible"/>
                                      </p:to>
                                    </p:set>
                                    <p:animEffect filter="fade" transition="in">
                                      <p:cBhvr>
                                        <p:cTn id="17" dur="500"/>
                                        <p:tgtEl>
                                          <p:spTgt spid="12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nodeType="clickEffect" presetClass="entr" presetSubtype="0" presetID="10" grpId="1" fill="hold">
                                  <p:stCondLst>
                                    <p:cond delay="0"/>
                                  </p:stCondLst>
                                  <p:iterate type="el" backwards="0">
                                    <p:tmAbs val="0"/>
                                  </p:iterate>
                                  <p:childTnLst>
                                    <p:set>
                                      <p:cBhvr>
                                        <p:cTn id="21" fill="hold"/>
                                        <p:tgtEl>
                                          <p:spTgt spid="129">
                                            <p:txEl>
                                              <p:pRg st="4" end="4"/>
                                            </p:txEl>
                                          </p:spTgt>
                                        </p:tgtEl>
                                        <p:attrNameLst>
                                          <p:attrName>style.visibility</p:attrName>
                                        </p:attrNameLst>
                                      </p:cBhvr>
                                      <p:to>
                                        <p:strVal val="visible"/>
                                      </p:to>
                                    </p:set>
                                    <p:animEffect filter="fade" transition="in">
                                      <p:cBhvr>
                                        <p:cTn id="22" dur="500"/>
                                        <p:tgtEl>
                                          <p:spTgt spid="12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nodeType="clickEffect" presetClass="entr" presetSubtype="0" presetID="10" grpId="1" fill="hold">
                                  <p:stCondLst>
                                    <p:cond delay="0"/>
                                  </p:stCondLst>
                                  <p:iterate type="el" backwards="0">
                                    <p:tmAbs val="0"/>
                                  </p:iterate>
                                  <p:childTnLst>
                                    <p:set>
                                      <p:cBhvr>
                                        <p:cTn id="26" fill="hold"/>
                                        <p:tgtEl>
                                          <p:spTgt spid="129">
                                            <p:txEl>
                                              <p:pRg st="5" end="5"/>
                                            </p:txEl>
                                          </p:spTgt>
                                        </p:tgtEl>
                                        <p:attrNameLst>
                                          <p:attrName>style.visibility</p:attrName>
                                        </p:attrNameLst>
                                      </p:cBhvr>
                                      <p:to>
                                        <p:strVal val="visible"/>
                                      </p:to>
                                    </p:set>
                                    <p:animEffect filter="fade" transition="in">
                                      <p:cBhvr>
                                        <p:cTn id="27" dur="500"/>
                                        <p:tgtEl>
                                          <p:spTgt spid="12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nodeType="clickEffect" presetClass="entr" presetSubtype="0" presetID="10" grpId="1" fill="hold">
                                  <p:stCondLst>
                                    <p:cond delay="0"/>
                                  </p:stCondLst>
                                  <p:iterate type="el" backwards="0">
                                    <p:tmAbs val="0"/>
                                  </p:iterate>
                                  <p:childTnLst>
                                    <p:set>
                                      <p:cBhvr>
                                        <p:cTn id="31" fill="hold"/>
                                        <p:tgtEl>
                                          <p:spTgt spid="129">
                                            <p:txEl>
                                              <p:pRg st="6" end="6"/>
                                            </p:txEl>
                                          </p:spTgt>
                                        </p:tgtEl>
                                        <p:attrNameLst>
                                          <p:attrName>style.visibility</p:attrName>
                                        </p:attrNameLst>
                                      </p:cBhvr>
                                      <p:to>
                                        <p:strVal val="visible"/>
                                      </p:to>
                                    </p:set>
                                    <p:animEffect filter="fade" transition="in">
                                      <p:cBhvr>
                                        <p:cTn id="32" dur="500"/>
                                        <p:tgtEl>
                                          <p:spTgt spid="129">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29" grpId="1"/>
    </p:bldLst>
  </p:timing>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ph type="title"/>
          </p:nvPr>
        </p:nvSpPr>
        <p:spPr>
          <a:prstGeom prst="rect">
            <a:avLst/>
          </a:prstGeom>
        </p:spPr>
        <p:txBody>
          <a:bodyPr/>
          <a:lstStyle>
            <a:lvl1pPr defTabSz="519937">
              <a:defRPr sz="7119"/>
            </a:lvl1pPr>
          </a:lstStyle>
          <a:p>
            <a:pPr lvl="0">
              <a:defRPr sz="1800"/>
            </a:pPr>
            <a:r>
              <a:rPr sz="7119"/>
              <a:t>Summary of Embodied Cognition</a:t>
            </a:r>
          </a:p>
        </p:txBody>
      </p:sp>
      <p:sp>
        <p:nvSpPr>
          <p:cNvPr id="133" name="Shape 133"/>
          <p:cNvSpPr/>
          <p:nvPr>
            <p:ph type="body" idx="1"/>
          </p:nvPr>
        </p:nvSpPr>
        <p:spPr>
          <a:prstGeom prst="rect">
            <a:avLst/>
          </a:prstGeom>
        </p:spPr>
        <p:txBody>
          <a:bodyPr/>
          <a:lstStyle/>
          <a:p>
            <a:pPr lvl="0">
              <a:lnSpc>
                <a:spcPct val="80000"/>
              </a:lnSpc>
              <a:defRPr sz="1800"/>
            </a:pPr>
            <a:r>
              <a:rPr sz="2200"/>
              <a:t>Descartes </a:t>
            </a:r>
            <a:r>
              <a:rPr i="1" sz="2200"/>
              <a:t>Dualism</a:t>
            </a:r>
            <a:r>
              <a:rPr sz="2200"/>
              <a:t> highlighted the lack of understanding of the mind-body problem…provided impetus for contemporary scientists in the field</a:t>
            </a:r>
            <a:endParaRPr sz="2200"/>
          </a:p>
          <a:p>
            <a:pPr lvl="0">
              <a:lnSpc>
                <a:spcPct val="80000"/>
              </a:lnSpc>
              <a:defRPr sz="1800"/>
            </a:pPr>
            <a:r>
              <a:rPr sz="2200"/>
              <a:t>Searle’s Chinese Room thought experiment demonstrated that human cognition is not mere symbol manipulation, that the essence of cognition requires physical experience in the world</a:t>
            </a:r>
            <a:endParaRPr sz="2200"/>
          </a:p>
          <a:p>
            <a:pPr lvl="0">
              <a:lnSpc>
                <a:spcPct val="80000"/>
              </a:lnSpc>
              <a:defRPr sz="1800"/>
            </a:pPr>
            <a:r>
              <a:rPr sz="2200"/>
              <a:t>Gibson’s Affordance theory also demonstrated the complex nature of our cognition/perception, such that we perceive in terms of potential actions made available by the environment</a:t>
            </a:r>
            <a:endParaRPr sz="2200"/>
          </a:p>
          <a:p>
            <a:pPr lvl="0">
              <a:lnSpc>
                <a:spcPct val="80000"/>
              </a:lnSpc>
              <a:defRPr sz="1800"/>
            </a:pPr>
            <a:r>
              <a:rPr sz="2200"/>
              <a:t>The mirror neuron system proposed by Rizzolatti et al. (1996) suggests a common neural substrate for both action execution and understanding, indicating that the motor system influences our decision making and interpretation of others</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133">
                                            <p:bg/>
                                          </p:spTgt>
                                        </p:tgtEl>
                                        <p:attrNameLst>
                                          <p:attrName>style.visibility</p:attrName>
                                        </p:attrNameLst>
                                      </p:cBhvr>
                                      <p:to>
                                        <p:strVal val="visible"/>
                                      </p:to>
                                    </p:set>
                                    <p:animEffect filter="fade" transition="in">
                                      <p:cBhvr>
                                        <p:cTn id="7" dur="500"/>
                                        <p:tgtEl>
                                          <p:spTgt spid="133">
                                            <p:bg/>
                                          </p:spTgt>
                                        </p:tgtEl>
                                      </p:cBhvr>
                                    </p:animEffect>
                                  </p:childTnLst>
                                </p:cTn>
                              </p:par>
                              <p:par>
                                <p:cTn id="8" presetClass="entr" presetSubtype="0" presetID="10" grpId="1" fill="hold">
                                  <p:stCondLst>
                                    <p:cond delay="0"/>
                                  </p:stCondLst>
                                  <p:iterate type="el" backwards="0">
                                    <p:tmAbs val="0"/>
                                  </p:iterate>
                                  <p:childTnLst>
                                    <p:set>
                                      <p:cBhvr>
                                        <p:cTn id="9" fill="hold"/>
                                        <p:tgtEl>
                                          <p:spTgt spid="133">
                                            <p:txEl>
                                              <p:pRg st="0" end="0"/>
                                            </p:txEl>
                                          </p:spTgt>
                                        </p:tgtEl>
                                        <p:attrNameLst>
                                          <p:attrName>style.visibility</p:attrName>
                                        </p:attrNameLst>
                                      </p:cBhvr>
                                      <p:to>
                                        <p:strVal val="visible"/>
                                      </p:to>
                                    </p:set>
                                    <p:animEffect filter="fade" transition="in">
                                      <p:cBhvr>
                                        <p:cTn id="10" dur="500"/>
                                        <p:tgtEl>
                                          <p:spTgt spid="13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0" grpId="1" fill="hold">
                                  <p:stCondLst>
                                    <p:cond delay="0"/>
                                  </p:stCondLst>
                                  <p:iterate type="el" backwards="0">
                                    <p:tmAbs val="0"/>
                                  </p:iterate>
                                  <p:childTnLst>
                                    <p:set>
                                      <p:cBhvr>
                                        <p:cTn id="14" fill="hold"/>
                                        <p:tgtEl>
                                          <p:spTgt spid="133">
                                            <p:txEl>
                                              <p:pRg st="1" end="1"/>
                                            </p:txEl>
                                          </p:spTgt>
                                        </p:tgtEl>
                                        <p:attrNameLst>
                                          <p:attrName>style.visibility</p:attrName>
                                        </p:attrNameLst>
                                      </p:cBhvr>
                                      <p:to>
                                        <p:strVal val="visible"/>
                                      </p:to>
                                    </p:set>
                                    <p:animEffect filter="fade" transition="in">
                                      <p:cBhvr>
                                        <p:cTn id="15" dur="500"/>
                                        <p:tgtEl>
                                          <p:spTgt spid="13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nodeType="clickEffect" presetClass="entr" presetSubtype="0" presetID="10" grpId="1" fill="hold">
                                  <p:stCondLst>
                                    <p:cond delay="0"/>
                                  </p:stCondLst>
                                  <p:iterate type="el" backwards="0">
                                    <p:tmAbs val="0"/>
                                  </p:iterate>
                                  <p:childTnLst>
                                    <p:set>
                                      <p:cBhvr>
                                        <p:cTn id="19" fill="hold"/>
                                        <p:tgtEl>
                                          <p:spTgt spid="133">
                                            <p:txEl>
                                              <p:pRg st="2" end="2"/>
                                            </p:txEl>
                                          </p:spTgt>
                                        </p:tgtEl>
                                        <p:attrNameLst>
                                          <p:attrName>style.visibility</p:attrName>
                                        </p:attrNameLst>
                                      </p:cBhvr>
                                      <p:to>
                                        <p:strVal val="visible"/>
                                      </p:to>
                                    </p:set>
                                    <p:animEffect filter="fade" transition="in">
                                      <p:cBhvr>
                                        <p:cTn id="20" dur="500"/>
                                        <p:tgtEl>
                                          <p:spTgt spid="13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0" grpId="1" fill="hold">
                                  <p:stCondLst>
                                    <p:cond delay="0"/>
                                  </p:stCondLst>
                                  <p:iterate type="el" backwards="0">
                                    <p:tmAbs val="0"/>
                                  </p:iterate>
                                  <p:childTnLst>
                                    <p:set>
                                      <p:cBhvr>
                                        <p:cTn id="24" fill="hold"/>
                                        <p:tgtEl>
                                          <p:spTgt spid="133">
                                            <p:txEl>
                                              <p:pRg st="3" end="3"/>
                                            </p:txEl>
                                          </p:spTgt>
                                        </p:tgtEl>
                                        <p:attrNameLst>
                                          <p:attrName>style.visibility</p:attrName>
                                        </p:attrNameLst>
                                      </p:cBhvr>
                                      <p:to>
                                        <p:strVal val="visible"/>
                                      </p:to>
                                    </p:set>
                                    <p:animEffect filter="fade" transition="in">
                                      <p:cBhvr>
                                        <p:cTn id="25" dur="500"/>
                                        <p:tgtEl>
                                          <p:spTgt spid="133">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133" grpId="1"/>
    </p:bldLst>
  </p:timing>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Shape 135"/>
          <p:cNvSpPr/>
          <p:nvPr>
            <p:ph type="title"/>
          </p:nvPr>
        </p:nvSpPr>
        <p:spPr>
          <a:xfrm>
            <a:off x="887306" y="218652"/>
            <a:ext cx="11216642" cy="4044131"/>
          </a:xfrm>
          <a:prstGeom prst="rect">
            <a:avLst/>
          </a:prstGeom>
        </p:spPr>
        <p:txBody>
          <a:bodyPr/>
          <a:lstStyle/>
          <a:p>
            <a:pPr lvl="0" defTabSz="233679">
              <a:defRPr sz="1800"/>
            </a:pPr>
            <a:r>
              <a:rPr sz="5400"/>
              <a:t>Embodiment in Interaction</a:t>
            </a:r>
            <a:endParaRPr sz="5400"/>
          </a:p>
          <a:p>
            <a:pPr lvl="0" defTabSz="233679">
              <a:defRPr sz="1800"/>
            </a:pPr>
            <a:r>
              <a:rPr sz="2880"/>
              <a:t>The following definition, developed by Quick et al., 1999a, Quick et al., 1999b),is defining embodiment as that which </a:t>
            </a:r>
            <a:r>
              <a:rPr b="1" sz="2880">
                <a:latin typeface="+mn-lt"/>
                <a:ea typeface="+mn-ea"/>
                <a:cs typeface="+mn-cs"/>
                <a:sym typeface="Helvetica"/>
              </a:rPr>
              <a:t>establishes a basis for structural coupling</a:t>
            </a:r>
            <a:r>
              <a:rPr sz="2880"/>
              <a:t> by creating the potential for</a:t>
            </a:r>
            <a:r>
              <a:rPr b="1" sz="2880">
                <a:latin typeface="+mn-lt"/>
                <a:ea typeface="+mn-ea"/>
                <a:cs typeface="+mn-cs"/>
                <a:sym typeface="Helvetica"/>
              </a:rPr>
              <a:t> mutual perturbation</a:t>
            </a:r>
            <a:r>
              <a:rPr sz="2880"/>
              <a:t> </a:t>
            </a:r>
            <a:r>
              <a:rPr b="1" sz="2880">
                <a:latin typeface="+mn-lt"/>
                <a:ea typeface="+mn-ea"/>
                <a:cs typeface="+mn-cs"/>
                <a:sym typeface="Helvetica"/>
              </a:rPr>
              <a:t>between system and environment</a:t>
            </a:r>
            <a:r>
              <a:rPr sz="2880"/>
              <a:t>. Embodiment is in this sense not solely a feature of a system in an environment, but is grounded in the relationship between the two.</a:t>
            </a:r>
            <a:endParaRPr sz="2880"/>
          </a:p>
        </p:txBody>
      </p:sp>
      <p:sp>
        <p:nvSpPr>
          <p:cNvPr id="136" name="Shape 136"/>
          <p:cNvSpPr/>
          <p:nvPr>
            <p:ph type="body" idx="1"/>
          </p:nvPr>
        </p:nvSpPr>
        <p:spPr>
          <a:xfrm>
            <a:off x="887306" y="3995422"/>
            <a:ext cx="11216642" cy="4665415"/>
          </a:xfrm>
          <a:prstGeom prst="rect">
            <a:avLst/>
          </a:prstGeom>
        </p:spPr>
        <p:txBody>
          <a:bodyPr/>
          <a:lstStyle>
            <a:lvl1pPr>
              <a:defRPr>
                <a:solidFill>
                  <a:srgbClr val="000000"/>
                </a:solidFill>
              </a:defRPr>
            </a:lvl1pPr>
          </a:lstStyle>
          <a:p>
            <a:pPr lvl="0">
              <a:defRPr sz="1800"/>
            </a:pPr>
            <a:r>
              <a:rPr sz="2900"/>
              <a:t>Definition: A system S is embodied in an environment E if perturbatory channels exist between the two. That is, S is embodied in E if for every time t at which both S and E exist, some subset of E’s possible states with respect to S have the capacity to perturb S’s state, and some subset of S’s possible states with respect to E have the capacity to perturb E’s state.</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lvl1pPr defTabSz="543305">
              <a:defRPr sz="7440"/>
            </a:lvl1pPr>
          </a:lstStyle>
          <a:p>
            <a:pPr lvl="0">
              <a:defRPr sz="1800"/>
            </a:pPr>
            <a:r>
              <a:rPr sz="7440"/>
              <a:t>Embodiment in Interaction</a:t>
            </a:r>
          </a:p>
        </p:txBody>
      </p:sp>
      <p:sp>
        <p:nvSpPr>
          <p:cNvPr id="139" name="Shape 139"/>
          <p:cNvSpPr/>
          <p:nvPr>
            <p:ph type="body" idx="1"/>
          </p:nvPr>
        </p:nvSpPr>
        <p:spPr>
          <a:xfrm>
            <a:off x="952500" y="2603500"/>
            <a:ext cx="11099800" cy="6286500"/>
          </a:xfrm>
          <a:prstGeom prst="rect">
            <a:avLst/>
          </a:prstGeom>
        </p:spPr>
        <p:txBody>
          <a:bodyPr anchor="t"/>
          <a:lstStyle/>
          <a:p>
            <a:pPr lvl="0">
              <a:defRPr sz="1800"/>
            </a:pPr>
            <a:r>
              <a:rPr sz="2800"/>
              <a:t>How can we manipulate this embodiment ?</a:t>
            </a:r>
            <a:endParaRPr sz="2800"/>
          </a:p>
          <a:p>
            <a:pPr lvl="1">
              <a:defRPr sz="1800"/>
            </a:pPr>
            <a:r>
              <a:rPr sz="2800"/>
              <a:t>by manipulating the system </a:t>
            </a:r>
            <a:endParaRPr sz="2800"/>
          </a:p>
          <a:p>
            <a:pPr lvl="1">
              <a:defRPr sz="1800"/>
            </a:pPr>
            <a:r>
              <a:rPr sz="2800"/>
              <a:t>the environment </a:t>
            </a:r>
            <a:endParaRPr sz="2800"/>
          </a:p>
          <a:p>
            <a:pPr lvl="1">
              <a:defRPr sz="1800"/>
            </a:pPr>
            <a:r>
              <a:rPr sz="2800"/>
              <a:t>how they interact with each other</a:t>
            </a:r>
            <a:endParaRPr sz="2800"/>
          </a:p>
          <a:p>
            <a:pPr lvl="1">
              <a:defRPr sz="1800"/>
            </a:pPr>
            <a:r>
              <a:rPr sz="2800"/>
              <a:t>a combination of the above</a:t>
            </a:r>
            <a:endParaRPr sz="2800"/>
          </a:p>
          <a:p>
            <a:pPr lvl="0">
              <a:defRPr sz="1800"/>
            </a:pPr>
            <a:r>
              <a:rPr sz="2800"/>
              <a:t>How does it effects the interaction?</a:t>
            </a:r>
            <a:endParaRPr sz="2800"/>
          </a:p>
          <a:p>
            <a:pPr lvl="1">
              <a:defRPr sz="1800"/>
            </a:pPr>
            <a:r>
              <a:rPr sz="2800"/>
              <a:t>let’s find out what happens when we manipulate the system</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pPr lvl="0" defTabSz="519937">
              <a:defRPr sz="1800"/>
            </a:pPr>
            <a:r>
              <a:rPr sz="7119"/>
              <a:t>Embodiment in Interaction</a:t>
            </a:r>
            <a:endParaRPr sz="7119"/>
          </a:p>
          <a:p>
            <a:pPr lvl="0" defTabSz="519937">
              <a:defRPr sz="1800"/>
            </a:pPr>
            <a:r>
              <a:rPr sz="7119"/>
              <a:t>an example </a:t>
            </a:r>
          </a:p>
        </p:txBody>
      </p:sp>
      <p:sp>
        <p:nvSpPr>
          <p:cNvPr id="142" name="Shape 142"/>
          <p:cNvSpPr/>
          <p:nvPr>
            <p:ph type="body" idx="1"/>
          </p:nvPr>
        </p:nvSpPr>
        <p:spPr>
          <a:xfrm>
            <a:off x="3632200" y="2722116"/>
            <a:ext cx="4038602" cy="5752108"/>
          </a:xfrm>
          <a:prstGeom prst="rect">
            <a:avLst/>
          </a:prstGeom>
        </p:spPr>
        <p:txBody>
          <a:bodyPr/>
          <a:lstStyle/>
          <a:p>
            <a:pPr lvl="0">
              <a:defRPr sz="1800"/>
            </a:pPr>
            <a:r>
              <a:rPr sz="2800"/>
              <a:t>14 naive users were interacting with the baby-face</a:t>
            </a:r>
            <a:endParaRPr sz="2800"/>
          </a:p>
          <a:p>
            <a:pPr lvl="0">
              <a:defRPr sz="1800"/>
            </a:pPr>
            <a:r>
              <a:rPr sz="2800"/>
              <a:t>7 naive users were interacting with the iCub </a:t>
            </a:r>
            <a:br>
              <a:rPr sz="2800"/>
            </a:br>
            <a:r>
              <a:rPr sz="2800"/>
              <a:t>(Eyes only condition)</a:t>
            </a:r>
            <a:endParaRPr sz="2800"/>
          </a:p>
          <a:p>
            <a:pPr lvl="0">
              <a:defRPr sz="1800"/>
            </a:pPr>
            <a:r>
              <a:rPr sz="2800"/>
              <a:t>7 naive users were interacting with the iCub </a:t>
            </a:r>
            <a:br>
              <a:rPr sz="2800"/>
            </a:br>
            <a:r>
              <a:rPr sz="2800"/>
              <a:t>(Head condition)</a:t>
            </a:r>
          </a:p>
        </p:txBody>
      </p:sp>
      <p:pic>
        <p:nvPicPr>
          <p:cNvPr id="143" name="saliency_system.png"/>
          <p:cNvPicPr/>
          <p:nvPr/>
        </p:nvPicPr>
        <p:blipFill>
          <a:blip r:embed="rId2">
            <a:extLst/>
          </a:blip>
          <a:stretch>
            <a:fillRect/>
          </a:stretch>
        </p:blipFill>
        <p:spPr>
          <a:xfrm>
            <a:off x="7553183" y="2984106"/>
            <a:ext cx="4140201" cy="5038849"/>
          </a:xfrm>
          <a:prstGeom prst="rect">
            <a:avLst/>
          </a:prstGeom>
          <a:ln>
            <a:round/>
          </a:ln>
        </p:spPr>
      </p:pic>
      <p:sp>
        <p:nvSpPr>
          <p:cNvPr id="144" name="Shape 144"/>
          <p:cNvSpPr/>
          <p:nvPr/>
        </p:nvSpPr>
        <p:spPr>
          <a:xfrm>
            <a:off x="10198100" y="8966200"/>
            <a:ext cx="3022600" cy="444500"/>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spAutoFit/>
          </a:bodyPr>
          <a:lstStyle>
            <a:lvl1pPr algn="l" defTabSz="1295400">
              <a:buClr>
                <a:srgbClr val="000000"/>
              </a:buClr>
              <a:defRPr sz="2400">
                <a:solidFill>
                  <a:srgbClr val="606060"/>
                </a:solidFill>
                <a:uFill>
                  <a:solidFill>
                    <a:srgbClr val="606060"/>
                  </a:solidFill>
                </a:uFill>
                <a:latin typeface="Century Gothic"/>
                <a:ea typeface="Century Gothic"/>
                <a:cs typeface="Century Gothic"/>
                <a:sym typeface="Century Gothic"/>
              </a:defRPr>
            </a:lvl1pPr>
          </a:lstStyle>
          <a:p>
            <a:pPr lvl="0">
              <a:defRPr sz="1800">
                <a:solidFill>
                  <a:srgbClr val="000000"/>
                </a:solidFill>
                <a:uFillTx/>
              </a:defRPr>
            </a:pPr>
            <a:r>
              <a:rPr sz="2400">
                <a:solidFill>
                  <a:srgbClr val="606060"/>
                </a:solidFill>
                <a:uFill>
                  <a:solidFill>
                    <a:srgbClr val="606060"/>
                  </a:solidFill>
                </a:uFill>
              </a:rPr>
              <a:t>[Lohan et al. 2010]</a:t>
            </a:r>
          </a:p>
        </p:txBody>
      </p:sp>
      <p:grpSp>
        <p:nvGrpSpPr>
          <p:cNvPr id="148" name="Group 148"/>
          <p:cNvGrpSpPr/>
          <p:nvPr/>
        </p:nvGrpSpPr>
        <p:grpSpPr>
          <a:xfrm>
            <a:off x="3476625" y="8483600"/>
            <a:ext cx="4038603" cy="990600"/>
            <a:chOff x="0" y="0"/>
            <a:chExt cx="4038602" cy="990599"/>
          </a:xfrm>
        </p:grpSpPr>
        <p:pic>
          <p:nvPicPr>
            <p:cNvPr id="145" name="image.png"/>
            <p:cNvPicPr/>
            <p:nvPr/>
          </p:nvPicPr>
          <p:blipFill>
            <a:blip r:embed="rId3">
              <a:extLst/>
            </a:blip>
            <a:stretch>
              <a:fillRect/>
            </a:stretch>
          </p:blipFill>
          <p:spPr>
            <a:xfrm>
              <a:off x="1379413" y="0"/>
              <a:ext cx="1776675" cy="990600"/>
            </a:xfrm>
            <a:prstGeom prst="rect">
              <a:avLst/>
            </a:prstGeom>
            <a:ln w="9525" cap="flat">
              <a:noFill/>
              <a:round/>
            </a:ln>
            <a:effectLst/>
          </p:spPr>
        </p:pic>
        <p:pic>
          <p:nvPicPr>
            <p:cNvPr id="146" name="image.png"/>
            <p:cNvPicPr/>
            <p:nvPr/>
          </p:nvPicPr>
          <p:blipFill>
            <a:blip r:embed="rId4">
              <a:extLst/>
            </a:blip>
            <a:stretch>
              <a:fillRect/>
            </a:stretch>
          </p:blipFill>
          <p:spPr>
            <a:xfrm>
              <a:off x="3069389" y="2179"/>
              <a:ext cx="969214" cy="988421"/>
            </a:xfrm>
            <a:prstGeom prst="rect">
              <a:avLst/>
            </a:prstGeom>
            <a:ln w="9525" cap="flat">
              <a:noFill/>
              <a:round/>
            </a:ln>
            <a:effectLst/>
          </p:spPr>
        </p:pic>
        <p:pic>
          <p:nvPicPr>
            <p:cNvPr id="147" name="image.png"/>
            <p:cNvPicPr/>
            <p:nvPr/>
          </p:nvPicPr>
          <p:blipFill>
            <a:blip r:embed="rId5">
              <a:extLst/>
            </a:blip>
            <a:stretch>
              <a:fillRect/>
            </a:stretch>
          </p:blipFill>
          <p:spPr>
            <a:xfrm>
              <a:off x="0" y="2179"/>
              <a:ext cx="1462230" cy="978613"/>
            </a:xfrm>
            <a:prstGeom prst="rect">
              <a:avLst/>
            </a:prstGeom>
            <a:ln w="9525" cap="flat">
              <a:noFill/>
              <a:round/>
            </a:ln>
            <a:effectLst/>
          </p:spPr>
        </p:pic>
      </p:grpSp>
      <p:pic>
        <p:nvPicPr>
          <p:cNvPr id="149" name="icub2.png"/>
          <p:cNvPicPr/>
          <p:nvPr/>
        </p:nvPicPr>
        <p:blipFill>
          <a:blip r:embed="rId6">
            <a:extLst/>
          </a:blip>
          <a:stretch>
            <a:fillRect/>
          </a:stretch>
        </p:blipFill>
        <p:spPr>
          <a:xfrm>
            <a:off x="733585" y="2893037"/>
            <a:ext cx="2654301" cy="2580663"/>
          </a:xfrm>
          <a:prstGeom prst="rect">
            <a:avLst/>
          </a:prstGeom>
          <a:ln>
            <a:round/>
          </a:ln>
        </p:spPr>
      </p:pic>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1" name="Embodiment.mov"/>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2273300" y="3835400"/>
            <a:ext cx="8128000" cy="4572000"/>
          </a:xfrm>
          <a:prstGeom prst="rect">
            <a:avLst/>
          </a:prstGeom>
        </p:spPr>
      </p:pic>
      <p:sp>
        <p:nvSpPr>
          <p:cNvPr id="152" name="Shape 152"/>
          <p:cNvSpPr/>
          <p:nvPr>
            <p:ph type="title"/>
          </p:nvPr>
        </p:nvSpPr>
        <p:spPr>
          <a:prstGeom prst="rect">
            <a:avLst/>
          </a:prstGeom>
        </p:spPr>
        <p:txBody>
          <a:bodyPr/>
          <a:lstStyle>
            <a:lvl1pPr defTabSz="578358">
              <a:defRPr sz="7919"/>
            </a:lvl1pPr>
          </a:lstStyle>
          <a:p>
            <a:pPr lvl="0">
              <a:defRPr sz="1800"/>
            </a:pPr>
            <a:r>
              <a:rPr sz="7919"/>
              <a:t>Embodiment Experiment</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mediacall" presetSubtype="0" presetID="1" grpId="1" fill="hold">
                                  <p:stCondLst>
                                    <p:cond delay="0"/>
                                  </p:stCondLst>
                                  <p:childTnLst>
                                    <p:cmd type="call" cmd="playFrom(0.0)">
                                      <p:cBhvr>
                                        <p:cTn id="6" dur="0"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51"/>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p>
            <a:pPr lvl="0">
              <a:defRPr sz="1800"/>
            </a:pPr>
            <a:r>
              <a:rPr sz="8000"/>
              <a:t>baby-face vs. iCub: </a:t>
            </a:r>
            <a:r>
              <a:rPr sz="3600"/>
              <a:t>embodiment</a:t>
            </a:r>
          </a:p>
        </p:txBody>
      </p:sp>
      <p:sp>
        <p:nvSpPr>
          <p:cNvPr id="157" name="Shape 157"/>
          <p:cNvSpPr/>
          <p:nvPr>
            <p:ph type="body" idx="1"/>
          </p:nvPr>
        </p:nvSpPr>
        <p:spPr>
          <a:xfrm>
            <a:off x="952500" y="2603500"/>
            <a:ext cx="11099800" cy="5056188"/>
          </a:xfrm>
          <a:prstGeom prst="rect">
            <a:avLst/>
          </a:prstGeom>
        </p:spPr>
        <p:txBody>
          <a:bodyPr/>
          <a:lstStyle/>
          <a:p>
            <a:pPr lvl="0" marL="291465" indent="-291465" defTabSz="496570">
              <a:spcBef>
                <a:spcPts val="2700"/>
              </a:spcBef>
              <a:defRPr sz="1800"/>
            </a:pPr>
            <a:r>
              <a:rPr sz="2380"/>
              <a:t>Contingency :</a:t>
            </a:r>
            <a:endParaRPr sz="2380"/>
          </a:p>
          <a:p>
            <a:pPr lvl="1" marL="582930" indent="-291465" defTabSz="496570">
              <a:spcBef>
                <a:spcPts val="2700"/>
              </a:spcBef>
              <a:defRPr sz="1800"/>
            </a:pPr>
            <a:r>
              <a:rPr sz="2380"/>
              <a:t>In the head condition, iCub was gazed at longer and  the number of gaze shifts towards the object was higher in this condition. </a:t>
            </a:r>
            <a:endParaRPr sz="2380"/>
          </a:p>
          <a:p>
            <a:pPr lvl="1" marL="582930" indent="-291465" defTabSz="496570">
              <a:spcBef>
                <a:spcPts val="2700"/>
              </a:spcBef>
              <a:defRPr sz="1800"/>
            </a:pPr>
            <a:r>
              <a:rPr sz="2380"/>
              <a:t>In the Baby-face condition, we found that during the task, the tutor was looking longer towards the object than in the iCub head condition. </a:t>
            </a:r>
            <a:endParaRPr sz="2380"/>
          </a:p>
          <a:p>
            <a:pPr lvl="0" marL="291465" indent="-291465" defTabSz="496570">
              <a:spcBef>
                <a:spcPts val="2700"/>
              </a:spcBef>
              <a:defRPr sz="1800"/>
            </a:pPr>
            <a:r>
              <a:rPr sz="2380"/>
              <a:t>Language:</a:t>
            </a:r>
            <a:endParaRPr sz="2380"/>
          </a:p>
          <a:p>
            <a:pPr lvl="1" marL="582930" indent="-291465" defTabSz="496570">
              <a:spcBef>
                <a:spcPts val="2700"/>
              </a:spcBef>
              <a:defRPr sz="1800"/>
            </a:pPr>
            <a:r>
              <a:rPr sz="2380"/>
              <a:t>the language used towards the iCub head condition has the lowest complexity</a:t>
            </a:r>
            <a:endParaRPr sz="2380"/>
          </a:p>
          <a:p>
            <a:pPr lvl="1" marL="582930" indent="-291465" defTabSz="496570">
              <a:spcBef>
                <a:spcPts val="2700"/>
              </a:spcBef>
              <a:defRPr sz="1800"/>
            </a:pPr>
            <a:r>
              <a:rPr sz="2380"/>
              <a:t>the robot’s name is uttered most in the iCub head condition</a:t>
            </a:r>
          </a:p>
        </p:txBody>
      </p:sp>
      <p:grpSp>
        <p:nvGrpSpPr>
          <p:cNvPr id="164" name="Group 164"/>
          <p:cNvGrpSpPr/>
          <p:nvPr/>
        </p:nvGrpSpPr>
        <p:grpSpPr>
          <a:xfrm>
            <a:off x="1797050" y="7659687"/>
            <a:ext cx="6223000" cy="1816101"/>
            <a:chOff x="0" y="0"/>
            <a:chExt cx="6222999" cy="1816100"/>
          </a:xfrm>
        </p:grpSpPr>
        <p:sp>
          <p:nvSpPr>
            <p:cNvPr id="158" name="Shape 158"/>
            <p:cNvSpPr/>
            <p:nvPr/>
          </p:nvSpPr>
          <p:spPr>
            <a:xfrm>
              <a:off x="0" y="0"/>
              <a:ext cx="6223000" cy="1816100"/>
            </a:xfrm>
            <a:prstGeom prst="rect">
              <a:avLst/>
            </a:prstGeom>
            <a:solidFill>
              <a:srgbClr val="C9D8F1"/>
            </a:solidFill>
            <a:ln w="9360" cap="flat">
              <a:solidFill>
                <a:srgbClr val="000000"/>
              </a:solidFill>
              <a:prstDash val="solid"/>
              <a:round/>
            </a:ln>
            <a:effectLst/>
          </p:spPr>
          <p:txBody>
            <a:bodyPr wrap="square" lIns="0" tIns="0" rIns="0" bIns="0" numCol="1" anchor="ctr">
              <a:noAutofit/>
            </a:bodyPr>
            <a:lstStyle/>
            <a:p>
              <a:pPr lvl="0" marL="40639" marR="40639" algn="l" defTabSz="457200">
                <a:lnSpc>
                  <a:spcPct val="93000"/>
                </a:lnSpc>
                <a:defRPr sz="1800">
                  <a:solidFill>
                    <a:srgbClr val="FFFFFF"/>
                  </a:solidFill>
                  <a:uFill>
                    <a:solidFill>
                      <a:srgbClr val="FFFFFF"/>
                    </a:solidFill>
                  </a:uFill>
                  <a:latin typeface="Arial"/>
                  <a:ea typeface="Arial"/>
                  <a:cs typeface="Arial"/>
                  <a:sym typeface="Arial"/>
                </a:defRPr>
              </a:pPr>
            </a:p>
          </p:txBody>
        </p:sp>
        <p:sp>
          <p:nvSpPr>
            <p:cNvPr id="159" name="Shape 159"/>
            <p:cNvSpPr/>
            <p:nvPr/>
          </p:nvSpPr>
          <p:spPr>
            <a:xfrm>
              <a:off x="3873108" y="397851"/>
              <a:ext cx="768023" cy="9090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lvl1pPr marL="39199" marR="39199" algn="l" defTabSz="457200">
                <a:buClr>
                  <a:srgbClr val="0073B9"/>
                </a:buClr>
                <a:buFont typeface="Helvetica"/>
                <a:tabLst>
                  <a:tab pos="38100" algn="l"/>
                  <a:tab pos="495300" algn="l"/>
                  <a:tab pos="952500" algn="l"/>
                  <a:tab pos="1409700" algn="l"/>
                  <a:tab pos="1866900" algn="l"/>
                  <a:tab pos="2324100" algn="l"/>
                  <a:tab pos="2781300" algn="l"/>
                  <a:tab pos="3238500" algn="l"/>
                  <a:tab pos="3695700" algn="l"/>
                  <a:tab pos="4152900" algn="l"/>
                  <a:tab pos="4610100" algn="l"/>
                  <a:tab pos="5067300" algn="l"/>
                  <a:tab pos="5524500" algn="l"/>
                  <a:tab pos="5981700" algn="l"/>
                  <a:tab pos="6438900" algn="l"/>
                  <a:tab pos="6896100" algn="l"/>
                  <a:tab pos="7353300" algn="l"/>
                  <a:tab pos="7810500" algn="l"/>
                  <a:tab pos="8267700" algn="l"/>
                  <a:tab pos="8724900" algn="l"/>
                  <a:tab pos="9182100" algn="l"/>
                </a:tabLst>
                <a:defRPr sz="4000">
                  <a:solidFill>
                    <a:srgbClr val="0073B9"/>
                  </a:solidFill>
                  <a:uFill>
                    <a:solidFill>
                      <a:srgbClr val="0073B9"/>
                    </a:solidFill>
                  </a:uFill>
                  <a:latin typeface="Arial"/>
                  <a:ea typeface="Arial"/>
                  <a:cs typeface="Arial"/>
                  <a:sym typeface="Arial"/>
                </a:defRPr>
              </a:lvl1pPr>
            </a:lstStyle>
            <a:p>
              <a:pPr lvl="0">
                <a:defRPr sz="1800">
                  <a:solidFill>
                    <a:srgbClr val="000000"/>
                  </a:solidFill>
                  <a:uFillTx/>
                </a:defRPr>
              </a:pPr>
              <a:r>
                <a:rPr sz="4000">
                  <a:solidFill>
                    <a:srgbClr val="0073B9"/>
                  </a:solidFill>
                  <a:uFill>
                    <a:solidFill>
                      <a:srgbClr val="0073B9"/>
                    </a:solidFill>
                  </a:uFill>
                </a:rPr>
                <a:t>&lt;</a:t>
              </a:r>
            </a:p>
          </p:txBody>
        </p:sp>
        <p:sp>
          <p:nvSpPr>
            <p:cNvPr id="160" name="Shape 160"/>
            <p:cNvSpPr/>
            <p:nvPr/>
          </p:nvSpPr>
          <p:spPr>
            <a:xfrm>
              <a:off x="1671685" y="397851"/>
              <a:ext cx="1028701" cy="1219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noAutofit/>
            </a:bodyPr>
            <a:lstStyle>
              <a:lvl1pPr marL="39199" marR="39199" algn="l" defTabSz="457200">
                <a:buClr>
                  <a:srgbClr val="0073B9"/>
                </a:buClr>
                <a:buFont typeface="Helvetica"/>
                <a:tabLst>
                  <a:tab pos="38100" algn="l"/>
                  <a:tab pos="495300" algn="l"/>
                  <a:tab pos="952500" algn="l"/>
                  <a:tab pos="1409700" algn="l"/>
                  <a:tab pos="1866900" algn="l"/>
                  <a:tab pos="2324100" algn="l"/>
                  <a:tab pos="2781300" algn="l"/>
                  <a:tab pos="3238500" algn="l"/>
                  <a:tab pos="3695700" algn="l"/>
                  <a:tab pos="4152900" algn="l"/>
                  <a:tab pos="4610100" algn="l"/>
                  <a:tab pos="5067300" algn="l"/>
                  <a:tab pos="5524500" algn="l"/>
                  <a:tab pos="5981700" algn="l"/>
                  <a:tab pos="6438900" algn="l"/>
                  <a:tab pos="6896100" algn="l"/>
                  <a:tab pos="7353300" algn="l"/>
                  <a:tab pos="7810500" algn="l"/>
                  <a:tab pos="8267700" algn="l"/>
                  <a:tab pos="8724900" algn="l"/>
                  <a:tab pos="9182100" algn="l"/>
                </a:tabLst>
                <a:defRPr sz="4000">
                  <a:solidFill>
                    <a:srgbClr val="0073B9"/>
                  </a:solidFill>
                  <a:uFill>
                    <a:solidFill>
                      <a:srgbClr val="0073B9"/>
                    </a:solidFill>
                  </a:uFill>
                  <a:latin typeface="Arial"/>
                  <a:ea typeface="Arial"/>
                  <a:cs typeface="Arial"/>
                  <a:sym typeface="Arial"/>
                </a:defRPr>
              </a:lvl1pPr>
            </a:lstStyle>
            <a:p>
              <a:pPr lvl="0">
                <a:defRPr sz="1800">
                  <a:solidFill>
                    <a:srgbClr val="000000"/>
                  </a:solidFill>
                  <a:uFillTx/>
                </a:defRPr>
              </a:pPr>
              <a:r>
                <a:rPr sz="4000">
                  <a:solidFill>
                    <a:srgbClr val="0073B9"/>
                  </a:solidFill>
                  <a:uFill>
                    <a:solidFill>
                      <a:srgbClr val="0073B9"/>
                    </a:solidFill>
                  </a:uFill>
                </a:rPr>
                <a:t>&lt;=</a:t>
              </a:r>
            </a:p>
          </p:txBody>
        </p:sp>
        <p:pic>
          <p:nvPicPr>
            <p:cNvPr id="161" name="image.png"/>
            <p:cNvPicPr/>
            <p:nvPr/>
          </p:nvPicPr>
          <p:blipFill>
            <a:blip r:embed="rId3">
              <a:extLst/>
            </a:blip>
            <a:stretch>
              <a:fillRect/>
            </a:stretch>
          </p:blipFill>
          <p:spPr>
            <a:xfrm>
              <a:off x="153971" y="109254"/>
              <a:ext cx="1354580" cy="1599654"/>
            </a:xfrm>
            <a:prstGeom prst="rect">
              <a:avLst/>
            </a:prstGeom>
            <a:ln w="9525" cap="flat">
              <a:noFill/>
              <a:round/>
            </a:ln>
            <a:effectLst/>
          </p:spPr>
        </p:pic>
        <p:pic>
          <p:nvPicPr>
            <p:cNvPr id="162" name="image.png"/>
            <p:cNvPicPr/>
            <p:nvPr/>
          </p:nvPicPr>
          <p:blipFill>
            <a:blip r:embed="rId4">
              <a:extLst/>
            </a:blip>
            <a:stretch>
              <a:fillRect/>
            </a:stretch>
          </p:blipFill>
          <p:spPr>
            <a:xfrm>
              <a:off x="2670664" y="529781"/>
              <a:ext cx="1134622" cy="676143"/>
            </a:xfrm>
            <a:prstGeom prst="rect">
              <a:avLst/>
            </a:prstGeom>
            <a:ln w="9525" cap="flat">
              <a:noFill/>
              <a:round/>
            </a:ln>
            <a:effectLst/>
          </p:spPr>
        </p:pic>
        <p:pic>
          <p:nvPicPr>
            <p:cNvPr id="163" name="image.png"/>
            <p:cNvPicPr/>
            <p:nvPr/>
          </p:nvPicPr>
          <p:blipFill>
            <a:blip r:embed="rId5">
              <a:extLst/>
            </a:blip>
            <a:stretch>
              <a:fillRect/>
            </a:stretch>
          </p:blipFill>
          <p:spPr>
            <a:xfrm>
              <a:off x="4736445" y="115438"/>
              <a:ext cx="1204276" cy="1591408"/>
            </a:xfrm>
            <a:prstGeom prst="rect">
              <a:avLst/>
            </a:prstGeom>
            <a:ln w="9525" cap="flat">
              <a:noFill/>
              <a:round/>
            </a:ln>
            <a:effectLst/>
          </p:spPr>
        </p:pic>
      </p:grpSp>
      <p:sp>
        <p:nvSpPr>
          <p:cNvPr id="165" name="Shape 165"/>
          <p:cNvSpPr/>
          <p:nvPr/>
        </p:nvSpPr>
        <p:spPr>
          <a:xfrm>
            <a:off x="9093200" y="8636000"/>
            <a:ext cx="4127500" cy="812800"/>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spAutoFit/>
          </a:bodyPr>
          <a:lstStyle/>
          <a:p>
            <a:pPr lvl="0" algn="l" defTabSz="1295400">
              <a:buClr>
                <a:srgbClr val="000000"/>
              </a:buClr>
              <a:defRPr sz="1800"/>
            </a:pPr>
            <a:r>
              <a:rPr sz="2400">
                <a:solidFill>
                  <a:srgbClr val="606060"/>
                </a:solidFill>
                <a:uFill>
                  <a:solidFill>
                    <a:srgbClr val="606060"/>
                  </a:solidFill>
                </a:uFill>
                <a:latin typeface="Century Gothic"/>
                <a:ea typeface="Century Gothic"/>
                <a:cs typeface="Century Gothic"/>
                <a:sym typeface="Century Gothic"/>
              </a:rPr>
              <a:t>[Lohan et al. 2010]</a:t>
            </a:r>
            <a:endParaRPr sz="2400">
              <a:solidFill>
                <a:srgbClr val="606060"/>
              </a:solidFill>
              <a:uFill>
                <a:solidFill>
                  <a:srgbClr val="606060"/>
                </a:solidFill>
              </a:uFill>
              <a:latin typeface="Century Gothic"/>
              <a:ea typeface="Century Gothic"/>
              <a:cs typeface="Century Gothic"/>
              <a:sym typeface="Century Gothic"/>
            </a:endParaRPr>
          </a:p>
          <a:p>
            <a:pPr lvl="0" algn="l" defTabSz="1295400">
              <a:buClr>
                <a:srgbClr val="000000"/>
              </a:buClr>
              <a:defRPr sz="1800"/>
            </a:pPr>
            <a:r>
              <a:rPr sz="2400">
                <a:solidFill>
                  <a:srgbClr val="606060"/>
                </a:solidFill>
                <a:uFill>
                  <a:solidFill>
                    <a:srgbClr val="606060"/>
                  </a:solidFill>
                </a:uFill>
                <a:latin typeface="Century Gothic"/>
                <a:ea typeface="Century Gothic"/>
                <a:cs typeface="Century Gothic"/>
                <a:sym typeface="Century Gothic"/>
              </a:rPr>
              <a:t>[Fischer, Lohan et al. 2012]</a:t>
            </a: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title"/>
          </p:nvPr>
        </p:nvSpPr>
        <p:spPr>
          <a:prstGeom prst="rect">
            <a:avLst/>
          </a:prstGeom>
        </p:spPr>
        <p:txBody>
          <a:bodyPr/>
          <a:lstStyle/>
          <a:p>
            <a:pPr lvl="0">
              <a:defRPr sz="1800"/>
            </a:pPr>
            <a:r>
              <a:rPr sz="5100">
                <a:latin typeface="+mn-lt"/>
                <a:ea typeface="+mn-ea"/>
                <a:cs typeface="+mn-cs"/>
                <a:sym typeface="Helvetica"/>
              </a:rPr>
              <a:t>Summary: Embodiment in Interaction</a:t>
            </a:r>
            <a:endParaRPr sz="5100">
              <a:latin typeface="+mn-lt"/>
              <a:ea typeface="+mn-ea"/>
              <a:cs typeface="+mn-cs"/>
              <a:sym typeface="Helvetica"/>
            </a:endParaRPr>
          </a:p>
          <a:p>
            <a:pPr lvl="0">
              <a:defRPr sz="1800"/>
            </a:pPr>
            <a:r>
              <a:rPr sz="5100">
                <a:latin typeface="+mn-lt"/>
                <a:ea typeface="+mn-ea"/>
                <a:cs typeface="+mn-cs"/>
                <a:sym typeface="Helvetica"/>
              </a:rPr>
              <a:t>an example </a:t>
            </a:r>
          </a:p>
        </p:txBody>
      </p:sp>
      <p:sp>
        <p:nvSpPr>
          <p:cNvPr id="170" name="Shape 170"/>
          <p:cNvSpPr/>
          <p:nvPr>
            <p:ph type="body" idx="1"/>
          </p:nvPr>
        </p:nvSpPr>
        <p:spPr>
          <a:xfrm>
            <a:off x="952500" y="2603500"/>
            <a:ext cx="11099800" cy="6286500"/>
          </a:xfrm>
          <a:prstGeom prst="rect">
            <a:avLst/>
          </a:prstGeom>
        </p:spPr>
        <p:txBody>
          <a:bodyPr/>
          <a:lstStyle/>
          <a:p>
            <a:pPr lvl="0">
              <a:defRPr sz="1800"/>
            </a:pPr>
            <a:r>
              <a:rPr sz="2800"/>
              <a:t>The degrees of freedom have been manipulated and therefore the system.</a:t>
            </a:r>
            <a:endParaRPr sz="2800"/>
          </a:p>
          <a:p>
            <a:pPr lvl="0">
              <a:defRPr sz="1800"/>
            </a:pPr>
            <a:r>
              <a:rPr sz="2800"/>
              <a:t>The appearance has been manipulated and therefore the embodiment.</a:t>
            </a:r>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title"/>
          </p:nvPr>
        </p:nvSpPr>
        <p:spPr>
          <a:prstGeom prst="rect">
            <a:avLst/>
          </a:prstGeom>
        </p:spPr>
        <p:txBody>
          <a:bodyPr/>
          <a:lstStyle/>
          <a:p>
            <a:pPr lvl="0">
              <a:defRPr sz="1800"/>
            </a:pPr>
            <a:r>
              <a:rPr sz="8000"/>
              <a:t>References</a:t>
            </a:r>
          </a:p>
        </p:txBody>
      </p:sp>
      <p:sp>
        <p:nvSpPr>
          <p:cNvPr id="175" name="Shape 175"/>
          <p:cNvSpPr/>
          <p:nvPr>
            <p:ph type="body" idx="1"/>
          </p:nvPr>
        </p:nvSpPr>
        <p:spPr>
          <a:prstGeom prst="rect">
            <a:avLst/>
          </a:prstGeom>
        </p:spPr>
        <p:txBody>
          <a:bodyPr/>
          <a:lstStyle/>
          <a:p>
            <a:pPr lvl="0" marL="215088" indent="-215088" defTabSz="391414">
              <a:lnSpc>
                <a:spcPct val="150000"/>
              </a:lnSpc>
              <a:spcBef>
                <a:spcPts val="2800"/>
              </a:spcBef>
              <a:defRPr sz="1800"/>
            </a:pPr>
            <a:r>
              <a:rPr sz="1742"/>
              <a:t>Blom, J.R. (1979). Descartes: His moral philosophy and psychology. New York. </a:t>
            </a:r>
            <a:endParaRPr sz="1742"/>
          </a:p>
          <a:p>
            <a:pPr lvl="0" marL="215088" indent="-215088" defTabSz="391414">
              <a:lnSpc>
                <a:spcPct val="150000"/>
              </a:lnSpc>
              <a:spcBef>
                <a:spcPts val="2800"/>
              </a:spcBef>
              <a:defRPr sz="1800"/>
            </a:pPr>
            <a:r>
              <a:rPr sz="1742"/>
              <a:t>Cook, S.W., &amp; Tanenhaus, M.K. (2009). Embodied communication: Speakers’ gestures affect listeners’ actions. </a:t>
            </a:r>
            <a:r>
              <a:rPr i="1" sz="1742"/>
              <a:t>Cognition, 113</a:t>
            </a:r>
            <a:r>
              <a:rPr sz="1742"/>
              <a:t>(1), 98-104.  </a:t>
            </a:r>
            <a:endParaRPr sz="1742"/>
          </a:p>
          <a:p>
            <a:pPr lvl="0" marL="215088" indent="-215088" defTabSz="391414">
              <a:lnSpc>
                <a:spcPct val="150000"/>
              </a:lnSpc>
              <a:spcBef>
                <a:spcPts val="2800"/>
              </a:spcBef>
              <a:defRPr sz="1800"/>
            </a:pPr>
            <a:r>
              <a:rPr sz="1742"/>
              <a:t>Diamond, A. (2000). Close interrelation of motor development and cognitive development and of the cerebellum and the prefrontal cortex, </a:t>
            </a:r>
            <a:r>
              <a:rPr i="1" sz="1742"/>
              <a:t>Child Development, 71</a:t>
            </a:r>
            <a:r>
              <a:rPr sz="1742"/>
              <a:t>(1), 44-56.</a:t>
            </a:r>
            <a:endParaRPr sz="1742"/>
          </a:p>
          <a:p>
            <a:pPr lvl="0" marL="215088" indent="-215088" defTabSz="391414">
              <a:lnSpc>
                <a:spcPct val="150000"/>
              </a:lnSpc>
              <a:spcBef>
                <a:spcPts val="2800"/>
              </a:spcBef>
              <a:defRPr sz="1800"/>
            </a:pPr>
            <a:r>
              <a:rPr sz="1742"/>
              <a:t>Gallese, V., Fadiga, L., Fogassi, L., &amp; Rizzolatti, G. (1996). Action ecognition in the premotor cortex. </a:t>
            </a:r>
            <a:r>
              <a:rPr i="1" sz="1742"/>
              <a:t>Brain, 119, </a:t>
            </a:r>
            <a:r>
              <a:rPr sz="1742"/>
              <a:t>593–609.</a:t>
            </a:r>
            <a:endParaRPr sz="1742"/>
          </a:p>
          <a:p>
            <a:pPr lvl="0" marL="215088" indent="-215088" defTabSz="391414">
              <a:lnSpc>
                <a:spcPct val="150000"/>
              </a:lnSpc>
              <a:spcBef>
                <a:spcPts val="2800"/>
              </a:spcBef>
              <a:defRPr sz="1800"/>
            </a:pPr>
            <a:r>
              <a:rPr sz="1742"/>
              <a:t>Fischer, K., Lohan, K., &amp; Foth, K. (2012, March). Levels of embodiment: Linguistic analyses of factors influencing hri. In Human-Robot Interaction (HRI), 2012 7th ACM/IEEE International Conference on (pp. 463-470). IEEE.</a:t>
            </a:r>
            <a:endParaRPr sz="1742"/>
          </a:p>
          <a:p>
            <a:pPr lvl="0" marL="215088" indent="-215088" defTabSz="391414">
              <a:lnSpc>
                <a:spcPct val="150000"/>
              </a:lnSpc>
              <a:spcBef>
                <a:spcPts val="2800"/>
              </a:spcBef>
              <a:defRPr sz="1800"/>
            </a:pPr>
            <a:r>
              <a:rPr sz="1742"/>
              <a:t>Lohan, K., Gieselmann, S., Vollmer, A. L., Rohlfing, K. J., &amp; Wrede, B. (2009). Does embodiment affect tutoring behavior. In Proceedings of the IEEE 8th International Conference on Development and Learning.</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0" name="image4.png"/>
          <p:cNvPicPr/>
          <p:nvPr/>
        </p:nvPicPr>
        <p:blipFill>
          <a:blip r:embed="rId2">
            <a:extLst/>
          </a:blip>
          <a:stretch>
            <a:fillRect/>
          </a:stretch>
        </p:blipFill>
        <p:spPr>
          <a:xfrm>
            <a:off x="9056797" y="770316"/>
            <a:ext cx="2498576" cy="2356381"/>
          </a:xfrm>
          <a:prstGeom prst="rect">
            <a:avLst/>
          </a:prstGeom>
          <a:ln w="12700">
            <a:miter lim="400000"/>
          </a:ln>
        </p:spPr>
      </p:pic>
      <p:pic>
        <p:nvPicPr>
          <p:cNvPr id="61" name="image5.png"/>
          <p:cNvPicPr/>
          <p:nvPr/>
        </p:nvPicPr>
        <p:blipFill>
          <a:blip r:embed="rId3">
            <a:extLst/>
          </a:blip>
          <a:stretch>
            <a:fillRect/>
          </a:stretch>
        </p:blipFill>
        <p:spPr>
          <a:xfrm>
            <a:off x="1142082" y="770316"/>
            <a:ext cx="2805921" cy="2356381"/>
          </a:xfrm>
          <a:prstGeom prst="rect">
            <a:avLst/>
          </a:prstGeom>
          <a:ln w="12700">
            <a:miter lim="400000"/>
          </a:ln>
        </p:spPr>
      </p:pic>
      <p:pic>
        <p:nvPicPr>
          <p:cNvPr id="62" name="image6.jpg" descr="http://xn--dnyannenleri-dlb06e.com/wp-content/uploads/2014/01/devil_horns_metalci_isareti.jpg"/>
          <p:cNvPicPr/>
          <p:nvPr/>
        </p:nvPicPr>
        <p:blipFill>
          <a:blip r:embed="rId4">
            <a:extLst/>
          </a:blip>
          <a:stretch>
            <a:fillRect/>
          </a:stretch>
        </p:blipFill>
        <p:spPr>
          <a:xfrm>
            <a:off x="5018056" y="770316"/>
            <a:ext cx="2968688" cy="2356381"/>
          </a:xfrm>
          <a:prstGeom prst="rect">
            <a:avLst/>
          </a:prstGeom>
          <a:ln w="12700">
            <a:miter lim="400000"/>
          </a:ln>
        </p:spPr>
      </p:pic>
      <p:pic>
        <p:nvPicPr>
          <p:cNvPr id="63" name="image7.png"/>
          <p:cNvPicPr/>
          <p:nvPr/>
        </p:nvPicPr>
        <p:blipFill>
          <a:blip r:embed="rId5">
            <a:extLst/>
          </a:blip>
          <a:srcRect l="56601" t="30469" r="13398" b="54004"/>
          <a:stretch>
            <a:fillRect/>
          </a:stretch>
        </p:blipFill>
        <p:spPr>
          <a:xfrm>
            <a:off x="662026" y="7194484"/>
            <a:ext cx="7802881" cy="2153921"/>
          </a:xfrm>
          <a:prstGeom prst="rect">
            <a:avLst/>
          </a:prstGeom>
          <a:ln w="12700">
            <a:miter lim="400000"/>
          </a:ln>
        </p:spPr>
      </p:pic>
      <p:sp>
        <p:nvSpPr>
          <p:cNvPr id="64" name="Shape 64"/>
          <p:cNvSpPr/>
          <p:nvPr/>
        </p:nvSpPr>
        <p:spPr>
          <a:xfrm>
            <a:off x="764539" y="3759200"/>
            <a:ext cx="11475721" cy="223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514094">
              <a:defRPr sz="7000"/>
            </a:lvl1pPr>
          </a:lstStyle>
          <a:p>
            <a:pPr lvl="0">
              <a:defRPr sz="1800"/>
            </a:pPr>
            <a:r>
              <a:rPr sz="7000"/>
              <a:t>Embodiment and embodied cognition</a:t>
            </a:r>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title"/>
          </p:nvPr>
        </p:nvSpPr>
        <p:spPr>
          <a:prstGeom prst="rect">
            <a:avLst/>
          </a:prstGeom>
        </p:spPr>
        <p:txBody>
          <a:bodyPr/>
          <a:lstStyle/>
          <a:p>
            <a:pPr lvl="0">
              <a:defRPr sz="1800"/>
            </a:pPr>
            <a:r>
              <a:rPr sz="8000"/>
              <a:t>References cont.</a:t>
            </a:r>
          </a:p>
        </p:txBody>
      </p:sp>
      <p:sp>
        <p:nvSpPr>
          <p:cNvPr id="178" name="Shape 178"/>
          <p:cNvSpPr/>
          <p:nvPr>
            <p:ph type="body" idx="1"/>
          </p:nvPr>
        </p:nvSpPr>
        <p:spPr>
          <a:prstGeom prst="rect">
            <a:avLst/>
          </a:prstGeom>
        </p:spPr>
        <p:txBody>
          <a:bodyPr/>
          <a:lstStyle/>
          <a:p>
            <a:pPr lvl="0" marL="199037" indent="-199037" defTabSz="362204">
              <a:lnSpc>
                <a:spcPct val="150000"/>
              </a:lnSpc>
              <a:spcBef>
                <a:spcPts val="2600"/>
              </a:spcBef>
              <a:defRPr sz="1800"/>
            </a:pPr>
            <a:r>
              <a:rPr sz="1612"/>
              <a:t>Eigsti, I. (2013). A review of embodiment in autism spectrum disorders</a:t>
            </a:r>
            <a:r>
              <a:rPr i="1" sz="1612"/>
              <a:t>. Frontiers in Psychology, 4</a:t>
            </a:r>
            <a:r>
              <a:rPr sz="1612"/>
              <a:t>(224), 1-10.</a:t>
            </a:r>
            <a:endParaRPr sz="1612"/>
          </a:p>
          <a:p>
            <a:pPr lvl="0" marL="199037" indent="-199037" defTabSz="362204">
              <a:lnSpc>
                <a:spcPct val="150000"/>
              </a:lnSpc>
              <a:spcBef>
                <a:spcPts val="2600"/>
              </a:spcBef>
              <a:defRPr sz="1800"/>
            </a:pPr>
            <a:r>
              <a:rPr sz="1612"/>
              <a:t>Grafton, S.T. (2009). Embodied cognition and the simulation of action to understand others. </a:t>
            </a:r>
            <a:r>
              <a:rPr i="1" sz="1612"/>
              <a:t>Annals of the New York Academy of Sciences, 1156</a:t>
            </a:r>
            <a:r>
              <a:rPr sz="1612"/>
              <a:t>, 97-117.  </a:t>
            </a:r>
            <a:endParaRPr sz="1612"/>
          </a:p>
          <a:p>
            <a:pPr lvl="0" marL="199037" indent="-199037" defTabSz="362204">
              <a:lnSpc>
                <a:spcPct val="150000"/>
              </a:lnSpc>
              <a:spcBef>
                <a:spcPts val="2600"/>
              </a:spcBef>
              <a:defRPr sz="1800"/>
            </a:pPr>
            <a:r>
              <a:rPr sz="1612"/>
              <a:t>Homer, B.D., Kinzer, C.K., Plass, J.L, Letourneau, S.M., Hoffman, D., Boromley, M., Hayward, E.O., Turkay, S., &amp; Kornak, Y. (2014). Moved to learn: The effects of interactivity in a Kinect-based literacy game for beginner readers. </a:t>
            </a:r>
            <a:r>
              <a:rPr i="1" sz="1612"/>
              <a:t>Computers in Education, 74</a:t>
            </a:r>
            <a:r>
              <a:rPr sz="1612"/>
              <a:t>, 37-49. </a:t>
            </a:r>
            <a:endParaRPr sz="1612"/>
          </a:p>
          <a:p>
            <a:pPr lvl="0" marL="199037" indent="-199037" defTabSz="362204">
              <a:lnSpc>
                <a:spcPct val="150000"/>
              </a:lnSpc>
              <a:spcBef>
                <a:spcPts val="2600"/>
              </a:spcBef>
              <a:defRPr sz="1800"/>
            </a:pPr>
            <a:r>
              <a:rPr sz="1612"/>
              <a:t>O’Neill, G., &amp; Miller, P.H. (2013). A show of hands: Relations between young children’s gesturing and executive functioning. </a:t>
            </a:r>
            <a:r>
              <a:rPr i="1" sz="1612"/>
              <a:t>Developmental Psychology, 49</a:t>
            </a:r>
            <a:r>
              <a:rPr sz="1612"/>
              <a:t>(8), 1517-1528. </a:t>
            </a:r>
            <a:endParaRPr sz="1612"/>
          </a:p>
          <a:p>
            <a:pPr lvl="0" marL="199037" indent="-199037" defTabSz="362204">
              <a:lnSpc>
                <a:spcPct val="150000"/>
              </a:lnSpc>
              <a:spcBef>
                <a:spcPts val="2600"/>
              </a:spcBef>
              <a:defRPr sz="1800"/>
            </a:pPr>
            <a:r>
              <a:rPr sz="1612"/>
              <a:t>Quick, T., Dautenhahn, K., Nehaniv, C. L., &amp; Roberts, G. (1999). On bots and bacteria: Ontology independent embodiment. In Advances in Artificial Life (pp. 339-343). Springer Berlin Heidelberg.</a:t>
            </a:r>
            <a:endParaRPr sz="1612"/>
          </a:p>
          <a:p>
            <a:pPr lvl="0" marL="199037" indent="-199037" defTabSz="362204">
              <a:lnSpc>
                <a:spcPct val="150000"/>
              </a:lnSpc>
              <a:spcBef>
                <a:spcPts val="2600"/>
              </a:spcBef>
              <a:defRPr sz="1800"/>
            </a:pPr>
            <a:r>
              <a:rPr sz="1612"/>
              <a:t>Quick, T., Dautenhahn, K., Nehaniv, C., &amp; Roberts, G. (2000, May). The essence of embodiment: A framework for understanding and exploiting structural coupling between system and environment. In AIP conference proceedings (pp. 649-660). IOP INSTITUTE OF PHYSICS PUBLISHING LTD.</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 name="Shape 66"/>
          <p:cNvSpPr/>
          <p:nvPr>
            <p:ph type="title"/>
          </p:nvPr>
        </p:nvSpPr>
        <p:spPr>
          <a:prstGeom prst="rect">
            <a:avLst/>
          </a:prstGeom>
        </p:spPr>
        <p:txBody>
          <a:bodyPr/>
          <a:lstStyle/>
          <a:p>
            <a:pPr lvl="0">
              <a:defRPr sz="1800"/>
            </a:pPr>
            <a:r>
              <a:rPr sz="8000"/>
              <a:t>Lecture Format</a:t>
            </a:r>
          </a:p>
        </p:txBody>
      </p:sp>
      <p:sp>
        <p:nvSpPr>
          <p:cNvPr id="67" name="Shape 67"/>
          <p:cNvSpPr/>
          <p:nvPr>
            <p:ph type="body" idx="1"/>
          </p:nvPr>
        </p:nvSpPr>
        <p:spPr>
          <a:prstGeom prst="rect">
            <a:avLst/>
          </a:prstGeom>
        </p:spPr>
        <p:txBody>
          <a:bodyPr/>
          <a:lstStyle/>
          <a:p>
            <a:pPr lvl="0" marL="360044" indent="-360044" defTabSz="473201">
              <a:lnSpc>
                <a:spcPct val="80000"/>
              </a:lnSpc>
              <a:spcBef>
                <a:spcPts val="3400"/>
              </a:spcBef>
              <a:defRPr sz="1800"/>
            </a:pPr>
            <a:r>
              <a:rPr sz="2511">
                <a:latin typeface="+mn-lt"/>
                <a:ea typeface="+mn-ea"/>
                <a:cs typeface="+mn-cs"/>
                <a:sym typeface="Helvetica"/>
              </a:rPr>
              <a:t>Embodied Cognition</a:t>
            </a:r>
            <a:endParaRPr sz="2511">
              <a:latin typeface="+mn-lt"/>
              <a:ea typeface="+mn-ea"/>
              <a:cs typeface="+mn-cs"/>
              <a:sym typeface="Helvetica"/>
            </a:endParaRPr>
          </a:p>
          <a:p>
            <a:pPr lvl="0" marL="360044" indent="-360044" defTabSz="473201">
              <a:lnSpc>
                <a:spcPct val="80000"/>
              </a:lnSpc>
              <a:spcBef>
                <a:spcPts val="3400"/>
              </a:spcBef>
              <a:defRPr sz="1800"/>
            </a:pPr>
            <a:r>
              <a:rPr sz="2511">
                <a:latin typeface="+mn-lt"/>
                <a:ea typeface="+mn-ea"/>
                <a:cs typeface="+mn-cs"/>
                <a:sym typeface="Helvetica"/>
              </a:rPr>
              <a:t>Theoretical background</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Philosophy</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Artificial intelligence</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Perception</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Developmental Psychology</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Neuropsychology</a:t>
            </a:r>
            <a:endParaRPr sz="2511">
              <a:latin typeface="+mn-lt"/>
              <a:ea typeface="+mn-ea"/>
              <a:cs typeface="+mn-cs"/>
              <a:sym typeface="Helvetica"/>
            </a:endParaRPr>
          </a:p>
          <a:p>
            <a:pPr lvl="0" marL="360044" indent="-360044" defTabSz="473201">
              <a:lnSpc>
                <a:spcPct val="80000"/>
              </a:lnSpc>
              <a:spcBef>
                <a:spcPts val="3400"/>
              </a:spcBef>
              <a:defRPr sz="1800"/>
            </a:pPr>
            <a:r>
              <a:rPr sz="2511">
                <a:latin typeface="+mn-lt"/>
                <a:ea typeface="+mn-ea"/>
                <a:cs typeface="+mn-cs"/>
                <a:sym typeface="Helvetica"/>
              </a:rPr>
              <a:t>Embodiment</a:t>
            </a:r>
            <a:endParaRPr sz="2511">
              <a:latin typeface="+mn-lt"/>
              <a:ea typeface="+mn-ea"/>
              <a:cs typeface="+mn-cs"/>
              <a:sym typeface="Helvetica"/>
            </a:endParaRPr>
          </a:p>
          <a:p>
            <a:pPr lvl="1" marL="720090" indent="-360045" defTabSz="473201">
              <a:lnSpc>
                <a:spcPct val="80000"/>
              </a:lnSpc>
              <a:spcBef>
                <a:spcPts val="3400"/>
              </a:spcBef>
              <a:defRPr sz="1800"/>
            </a:pPr>
            <a:r>
              <a:rPr sz="2511">
                <a:latin typeface="+mn-lt"/>
                <a:ea typeface="+mn-ea"/>
                <a:cs typeface="+mn-cs"/>
                <a:sym typeface="Helvetica"/>
              </a:rPr>
              <a:t>Artificial intelligence </a:t>
            </a:r>
          </a:p>
        </p:txBody>
      </p:sp>
      <p:sp>
        <p:nvSpPr>
          <p:cNvPr id="68" name="Shape 68"/>
          <p:cNvSpPr/>
          <p:nvPr>
            <p:ph type="sldNum" sz="quarter" idx="2"/>
          </p:nvPr>
        </p:nvSpPr>
        <p:spPr>
          <a:xfrm>
            <a:off x="9184640" y="9040142"/>
            <a:ext cx="2926081" cy="655335"/>
          </a:xfrm>
          <a:prstGeom prst="rect">
            <a:avLst/>
          </a:prstGeom>
          <a:extLst>
            <a:ext uri="{C572A759-6A51-4108-AA02-DFA0A04FC94B}">
              <ma14:wrappingTextBoxFlag xmlns:ma14="http://schemas.microsoft.com/office/mac/drawingml/2011/main" val="1"/>
            </a:ext>
          </a:extLst>
        </p:spPr>
        <p:txBody>
          <a:bodyPr lIns="0" tIns="0" rIns="0" bIns="0">
            <a:normAutofit fontScale="100000" lnSpcReduction="0"/>
          </a:bodyPr>
          <a:lstStyle/>
          <a:p>
            <a:pPr lvl="0">
              <a:defRPr sz="1800"/>
            </a:pPr>
            <a:fld id="{86CB4B4D-7CA3-9044-876B-883B54F8677D}" type="slidenum">
              <a:rPr sz="3600"/>
            </a:fld>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67">
                                            <p:bg/>
                                          </p:spTgt>
                                        </p:tgtEl>
                                        <p:attrNameLst>
                                          <p:attrName>style.visibility</p:attrName>
                                        </p:attrNameLst>
                                      </p:cBhvr>
                                      <p:to>
                                        <p:strVal val="visible"/>
                                      </p:to>
                                    </p:set>
                                    <p:animEffect filter="fade" transition="in">
                                      <p:cBhvr>
                                        <p:cTn id="7" dur="500"/>
                                        <p:tgtEl>
                                          <p:spTgt spid="67">
                                            <p:bg/>
                                          </p:spTgt>
                                        </p:tgtEl>
                                      </p:cBhvr>
                                    </p:animEffect>
                                  </p:childTnLst>
                                </p:cTn>
                              </p:par>
                              <p:par>
                                <p:cTn id="8" presetClass="entr" presetSubtype="0" presetID="10" grpId="1" fill="hold">
                                  <p:stCondLst>
                                    <p:cond delay="0"/>
                                  </p:stCondLst>
                                  <p:iterate type="el" backwards="0">
                                    <p:tmAbs val="0"/>
                                  </p:iterate>
                                  <p:childTnLst>
                                    <p:set>
                                      <p:cBhvr>
                                        <p:cTn id="9" fill="hold"/>
                                        <p:tgtEl>
                                          <p:spTgt spid="67">
                                            <p:txEl>
                                              <p:pRg st="0" end="0"/>
                                            </p:txEl>
                                          </p:spTgt>
                                        </p:tgtEl>
                                        <p:attrNameLst>
                                          <p:attrName>style.visibility</p:attrName>
                                        </p:attrNameLst>
                                      </p:cBhvr>
                                      <p:to>
                                        <p:strVal val="visible"/>
                                      </p:to>
                                    </p:set>
                                    <p:animEffect filter="fade" transition="in">
                                      <p:cBhvr>
                                        <p:cTn id="10" dur="500"/>
                                        <p:tgtEl>
                                          <p:spTgt spid="6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0" grpId="1" fill="hold">
                                  <p:stCondLst>
                                    <p:cond delay="0"/>
                                  </p:stCondLst>
                                  <p:iterate type="el" backwards="0">
                                    <p:tmAbs val="0"/>
                                  </p:iterate>
                                  <p:childTnLst>
                                    <p:set>
                                      <p:cBhvr>
                                        <p:cTn id="14" fill="hold"/>
                                        <p:tgtEl>
                                          <p:spTgt spid="67">
                                            <p:txEl>
                                              <p:pRg st="1" end="1"/>
                                            </p:txEl>
                                          </p:spTgt>
                                        </p:tgtEl>
                                        <p:attrNameLst>
                                          <p:attrName>style.visibility</p:attrName>
                                        </p:attrNameLst>
                                      </p:cBhvr>
                                      <p:to>
                                        <p:strVal val="visible"/>
                                      </p:to>
                                    </p:set>
                                    <p:animEffect filter="fade" transition="in">
                                      <p:cBhvr>
                                        <p:cTn id="15" dur="500"/>
                                        <p:tgtEl>
                                          <p:spTgt spid="67">
                                            <p:txEl>
                                              <p:pRg st="1" end="1"/>
                                            </p:txEl>
                                          </p:spTgt>
                                        </p:tgtEl>
                                      </p:cBhvr>
                                    </p:animEffect>
                                  </p:childTnLst>
                                </p:cTn>
                              </p:par>
                              <p:par>
                                <p:cTn id="16" presetClass="entr" presetSubtype="0" presetID="10" grpId="1" fill="hold">
                                  <p:stCondLst>
                                    <p:cond delay="0"/>
                                  </p:stCondLst>
                                  <p:iterate type="el" backwards="0">
                                    <p:tmAbs val="0"/>
                                  </p:iterate>
                                  <p:childTnLst>
                                    <p:set>
                                      <p:cBhvr>
                                        <p:cTn id="17" fill="hold"/>
                                        <p:tgtEl>
                                          <p:spTgt spid="67">
                                            <p:txEl>
                                              <p:pRg st="2" end="2"/>
                                            </p:txEl>
                                          </p:spTgt>
                                        </p:tgtEl>
                                        <p:attrNameLst>
                                          <p:attrName>style.visibility</p:attrName>
                                        </p:attrNameLst>
                                      </p:cBhvr>
                                      <p:to>
                                        <p:strVal val="visible"/>
                                      </p:to>
                                    </p:set>
                                    <p:animEffect filter="fade" transition="in">
                                      <p:cBhvr>
                                        <p:cTn id="18" dur="500"/>
                                        <p:tgtEl>
                                          <p:spTgt spid="67">
                                            <p:txEl>
                                              <p:pRg st="2" end="2"/>
                                            </p:txEl>
                                          </p:spTgt>
                                        </p:tgtEl>
                                      </p:cBhvr>
                                    </p:animEffect>
                                  </p:childTnLst>
                                </p:cTn>
                              </p:par>
                              <p:par>
                                <p:cTn id="19" presetClass="entr" presetSubtype="0" presetID="10" grpId="1" fill="hold">
                                  <p:stCondLst>
                                    <p:cond delay="0"/>
                                  </p:stCondLst>
                                  <p:iterate type="el" backwards="0">
                                    <p:tmAbs val="0"/>
                                  </p:iterate>
                                  <p:childTnLst>
                                    <p:set>
                                      <p:cBhvr>
                                        <p:cTn id="20" fill="hold"/>
                                        <p:tgtEl>
                                          <p:spTgt spid="67">
                                            <p:txEl>
                                              <p:pRg st="3" end="3"/>
                                            </p:txEl>
                                          </p:spTgt>
                                        </p:tgtEl>
                                        <p:attrNameLst>
                                          <p:attrName>style.visibility</p:attrName>
                                        </p:attrNameLst>
                                      </p:cBhvr>
                                      <p:to>
                                        <p:strVal val="visible"/>
                                      </p:to>
                                    </p:set>
                                    <p:animEffect filter="fade" transition="in">
                                      <p:cBhvr>
                                        <p:cTn id="21" dur="500"/>
                                        <p:tgtEl>
                                          <p:spTgt spid="67">
                                            <p:txEl>
                                              <p:pRg st="3" end="3"/>
                                            </p:txEl>
                                          </p:spTgt>
                                        </p:tgtEl>
                                      </p:cBhvr>
                                    </p:animEffect>
                                  </p:childTnLst>
                                </p:cTn>
                              </p:par>
                              <p:par>
                                <p:cTn id="22" presetClass="entr" presetSubtype="0" presetID="10" grpId="1" fill="hold">
                                  <p:stCondLst>
                                    <p:cond delay="0"/>
                                  </p:stCondLst>
                                  <p:iterate type="el" backwards="0">
                                    <p:tmAbs val="0"/>
                                  </p:iterate>
                                  <p:childTnLst>
                                    <p:set>
                                      <p:cBhvr>
                                        <p:cTn id="23" fill="hold"/>
                                        <p:tgtEl>
                                          <p:spTgt spid="67">
                                            <p:txEl>
                                              <p:pRg st="4" end="4"/>
                                            </p:txEl>
                                          </p:spTgt>
                                        </p:tgtEl>
                                        <p:attrNameLst>
                                          <p:attrName>style.visibility</p:attrName>
                                        </p:attrNameLst>
                                      </p:cBhvr>
                                      <p:to>
                                        <p:strVal val="visible"/>
                                      </p:to>
                                    </p:set>
                                    <p:animEffect filter="fade" transition="in">
                                      <p:cBhvr>
                                        <p:cTn id="24" dur="500"/>
                                        <p:tgtEl>
                                          <p:spTgt spid="67">
                                            <p:txEl>
                                              <p:pRg st="4" end="4"/>
                                            </p:txEl>
                                          </p:spTgt>
                                        </p:tgtEl>
                                      </p:cBhvr>
                                    </p:animEffect>
                                  </p:childTnLst>
                                </p:cTn>
                              </p:par>
                              <p:par>
                                <p:cTn id="25" presetClass="entr" presetSubtype="0" presetID="10" grpId="1" fill="hold">
                                  <p:stCondLst>
                                    <p:cond delay="0"/>
                                  </p:stCondLst>
                                  <p:iterate type="el" backwards="0">
                                    <p:tmAbs val="0"/>
                                  </p:iterate>
                                  <p:childTnLst>
                                    <p:set>
                                      <p:cBhvr>
                                        <p:cTn id="26" fill="hold"/>
                                        <p:tgtEl>
                                          <p:spTgt spid="67">
                                            <p:txEl>
                                              <p:pRg st="5" end="5"/>
                                            </p:txEl>
                                          </p:spTgt>
                                        </p:tgtEl>
                                        <p:attrNameLst>
                                          <p:attrName>style.visibility</p:attrName>
                                        </p:attrNameLst>
                                      </p:cBhvr>
                                      <p:to>
                                        <p:strVal val="visible"/>
                                      </p:to>
                                    </p:set>
                                    <p:animEffect filter="fade" transition="in">
                                      <p:cBhvr>
                                        <p:cTn id="27" dur="500"/>
                                        <p:tgtEl>
                                          <p:spTgt spid="67">
                                            <p:txEl>
                                              <p:pRg st="5" end="5"/>
                                            </p:txEl>
                                          </p:spTgt>
                                        </p:tgtEl>
                                      </p:cBhvr>
                                    </p:animEffect>
                                  </p:childTnLst>
                                </p:cTn>
                              </p:par>
                              <p:par>
                                <p:cTn id="28" presetClass="entr" presetSubtype="0" presetID="10" grpId="1" fill="hold">
                                  <p:stCondLst>
                                    <p:cond delay="0"/>
                                  </p:stCondLst>
                                  <p:iterate type="el" backwards="0">
                                    <p:tmAbs val="0"/>
                                  </p:iterate>
                                  <p:childTnLst>
                                    <p:set>
                                      <p:cBhvr>
                                        <p:cTn id="29" fill="hold"/>
                                        <p:tgtEl>
                                          <p:spTgt spid="67">
                                            <p:txEl>
                                              <p:pRg st="6" end="6"/>
                                            </p:txEl>
                                          </p:spTgt>
                                        </p:tgtEl>
                                        <p:attrNameLst>
                                          <p:attrName>style.visibility</p:attrName>
                                        </p:attrNameLst>
                                      </p:cBhvr>
                                      <p:to>
                                        <p:strVal val="visible"/>
                                      </p:to>
                                    </p:set>
                                    <p:animEffect filter="fade" transition="in">
                                      <p:cBhvr>
                                        <p:cTn id="30" dur="500"/>
                                        <p:tgtEl>
                                          <p:spTgt spid="6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nodeType="clickEffect" presetClass="entr" presetSubtype="0" presetID="10" grpId="1" fill="hold">
                                  <p:stCondLst>
                                    <p:cond delay="0"/>
                                  </p:stCondLst>
                                  <p:iterate type="el" backwards="0">
                                    <p:tmAbs val="0"/>
                                  </p:iterate>
                                  <p:childTnLst>
                                    <p:set>
                                      <p:cBhvr>
                                        <p:cTn id="34" fill="hold"/>
                                        <p:tgtEl>
                                          <p:spTgt spid="67">
                                            <p:txEl>
                                              <p:pRg st="7" end="7"/>
                                            </p:txEl>
                                          </p:spTgt>
                                        </p:tgtEl>
                                        <p:attrNameLst>
                                          <p:attrName>style.visibility</p:attrName>
                                        </p:attrNameLst>
                                      </p:cBhvr>
                                      <p:to>
                                        <p:strVal val="visible"/>
                                      </p:to>
                                    </p:set>
                                    <p:animEffect filter="fade" transition="in">
                                      <p:cBhvr>
                                        <p:cTn id="35" dur="500"/>
                                        <p:tgtEl>
                                          <p:spTgt spid="67">
                                            <p:txEl>
                                              <p:pRg st="7" end="7"/>
                                            </p:txEl>
                                          </p:spTgt>
                                        </p:tgtEl>
                                      </p:cBhvr>
                                    </p:animEffect>
                                  </p:childTnLst>
                                </p:cTn>
                              </p:par>
                              <p:par>
                                <p:cTn id="36" presetClass="entr" presetSubtype="0" presetID="10" grpId="1" fill="hold">
                                  <p:stCondLst>
                                    <p:cond delay="0"/>
                                  </p:stCondLst>
                                  <p:iterate type="el" backwards="0">
                                    <p:tmAbs val="0"/>
                                  </p:iterate>
                                  <p:childTnLst>
                                    <p:set>
                                      <p:cBhvr>
                                        <p:cTn id="37" fill="hold"/>
                                        <p:tgtEl>
                                          <p:spTgt spid="67">
                                            <p:txEl>
                                              <p:pRg st="8" end="8"/>
                                            </p:txEl>
                                          </p:spTgt>
                                        </p:tgtEl>
                                        <p:attrNameLst>
                                          <p:attrName>style.visibility</p:attrName>
                                        </p:attrNameLst>
                                      </p:cBhvr>
                                      <p:to>
                                        <p:strVal val="visible"/>
                                      </p:to>
                                    </p:set>
                                    <p:animEffect filter="fade" transition="in">
                                      <p:cBhvr>
                                        <p:cTn id="38" dur="500"/>
                                        <p:tgtEl>
                                          <p:spTgt spid="67">
                                            <p:txEl>
                                              <p:pRg st="8" end="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67"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 name="Shape 70"/>
          <p:cNvSpPr/>
          <p:nvPr>
            <p:ph type="title"/>
          </p:nvPr>
        </p:nvSpPr>
        <p:spPr>
          <a:xfrm>
            <a:off x="887306" y="2431627"/>
            <a:ext cx="11216642" cy="4057227"/>
          </a:xfrm>
          <a:prstGeom prst="rect">
            <a:avLst/>
          </a:prstGeom>
        </p:spPr>
        <p:txBody>
          <a:bodyPr/>
          <a:lstStyle/>
          <a:p>
            <a:pPr lvl="0">
              <a:defRPr sz="1800"/>
            </a:pPr>
            <a:r>
              <a:rPr sz="7200"/>
              <a:t>Embodied Cognition</a:t>
            </a:r>
          </a:p>
        </p:txBody>
      </p:sp>
      <p:sp>
        <p:nvSpPr>
          <p:cNvPr id="71" name="Shape 71"/>
          <p:cNvSpPr/>
          <p:nvPr>
            <p:ph type="body" idx="1"/>
          </p:nvPr>
        </p:nvSpPr>
        <p:spPr>
          <a:xfrm>
            <a:off x="887306" y="6527237"/>
            <a:ext cx="11216642" cy="2133600"/>
          </a:xfrm>
          <a:prstGeom prst="rect">
            <a:avLst/>
          </a:prstGeom>
        </p:spPr>
        <p:txBody>
          <a:bodyPr/>
          <a:lstStyle/>
          <a:p>
            <a:pPr lvl="0" defTabSz="443991">
              <a:spcBef>
                <a:spcPts val="3100"/>
              </a:spcBef>
              <a:defRPr sz="1800">
                <a:solidFill>
                  <a:srgbClr val="000000"/>
                </a:solidFill>
              </a:defRPr>
            </a:pPr>
            <a:r>
              <a:rPr sz="2204"/>
              <a:t>Definition: The theory that psychological processes are influenced by our body, including sensory input, body morphology, and motor systems (Glenberg, 2010).</a:t>
            </a:r>
            <a:endParaRPr sz="2204"/>
          </a:p>
          <a:p>
            <a:pPr lvl="0" defTabSz="443991">
              <a:spcBef>
                <a:spcPts val="3100"/>
              </a:spcBef>
              <a:defRPr sz="1800">
                <a:solidFill>
                  <a:srgbClr val="000000"/>
                </a:solidFill>
              </a:defRPr>
            </a:pPr>
            <a:endParaRPr sz="2204"/>
          </a:p>
        </p:txBody>
      </p:sp>
      <p:pic>
        <p:nvPicPr>
          <p:cNvPr id="72" name="image8.png"/>
          <p:cNvPicPr/>
          <p:nvPr/>
        </p:nvPicPr>
        <p:blipFill>
          <a:blip r:embed="rId2">
            <a:extLst/>
          </a:blip>
          <a:stretch>
            <a:fillRect/>
          </a:stretch>
        </p:blipFill>
        <p:spPr>
          <a:xfrm>
            <a:off x="1190269" y="604893"/>
            <a:ext cx="4871291" cy="3653468"/>
          </a:xfrm>
          <a:prstGeom prst="rect">
            <a:avLst/>
          </a:prstGeom>
          <a:ln w="12700">
            <a:miter lim="400000"/>
          </a:ln>
        </p:spPr>
      </p:pic>
      <p:sp>
        <p:nvSpPr>
          <p:cNvPr id="73" name="Shape 73"/>
          <p:cNvSpPr/>
          <p:nvPr/>
        </p:nvSpPr>
        <p:spPr>
          <a:xfrm>
            <a:off x="2959144" y="4460240"/>
            <a:ext cx="1735811" cy="477535"/>
          </a:xfrm>
          <a:prstGeom prst="rect">
            <a:avLst/>
          </a:prstGeom>
          <a:ln w="12700">
            <a:miter lim="400000"/>
          </a:ln>
          <a:extLst>
            <a:ext uri="{C572A759-6A51-4108-AA02-DFA0A04FC94B}">
              <ma14:wrappingTextBoxFlag xmlns:ma14="http://schemas.microsoft.com/office/mac/drawingml/2011/main" val="1"/>
            </a:ext>
          </a:extLst>
        </p:spPr>
        <p:txBody>
          <a:bodyPr lIns="54617" tIns="54617" rIns="54617" bIns="54617">
            <a:spAutoFit/>
          </a:bodyPr>
          <a:lstStyle>
            <a:lvl1pPr>
              <a:defRPr sz="2400"/>
            </a:lvl1pPr>
          </a:lstStyle>
          <a:p>
            <a:pPr lvl="0">
              <a:defRPr sz="1800"/>
            </a:pPr>
            <a:r>
              <a:rPr sz="2400"/>
              <a:t>Numeracy</a:t>
            </a:r>
          </a:p>
        </p:txBody>
      </p:sp>
      <p:pic>
        <p:nvPicPr>
          <p:cNvPr id="74" name="image9.png"/>
          <p:cNvPicPr/>
          <p:nvPr/>
        </p:nvPicPr>
        <p:blipFill>
          <a:blip r:embed="rId3">
            <a:extLst/>
          </a:blip>
          <a:stretch>
            <a:fillRect/>
          </a:stretch>
        </p:blipFill>
        <p:spPr>
          <a:xfrm>
            <a:off x="7689785" y="599198"/>
            <a:ext cx="3882283" cy="3659163"/>
          </a:xfrm>
          <a:prstGeom prst="rect">
            <a:avLst/>
          </a:prstGeom>
          <a:ln w="12700">
            <a:miter lim="400000"/>
          </a:ln>
        </p:spPr>
      </p:pic>
      <p:sp>
        <p:nvSpPr>
          <p:cNvPr id="75" name="Shape 75"/>
          <p:cNvSpPr/>
          <p:nvPr/>
        </p:nvSpPr>
        <p:spPr>
          <a:xfrm>
            <a:off x="7309559" y="4423905"/>
            <a:ext cx="4642735" cy="845835"/>
          </a:xfrm>
          <a:prstGeom prst="rect">
            <a:avLst/>
          </a:prstGeom>
          <a:ln w="12700">
            <a:miter lim="400000"/>
          </a:ln>
          <a:extLst>
            <a:ext uri="{C572A759-6A51-4108-AA02-DFA0A04FC94B}">
              <ma14:wrappingTextBoxFlag xmlns:ma14="http://schemas.microsoft.com/office/mac/drawingml/2011/main" val="1"/>
            </a:ext>
          </a:extLst>
        </p:spPr>
        <p:txBody>
          <a:bodyPr lIns="54617" tIns="54617" rIns="54617" bIns="54617">
            <a:spAutoFit/>
          </a:bodyPr>
          <a:lstStyle>
            <a:lvl1pPr>
              <a:defRPr sz="2400"/>
            </a:lvl1pPr>
          </a:lstStyle>
          <a:p>
            <a:pPr lvl="0">
              <a:defRPr sz="1800"/>
            </a:pPr>
            <a:r>
              <a:rPr sz="2400"/>
              <a:t>Humour evaluations (Strack et al., 1988)</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Shape 77"/>
          <p:cNvSpPr/>
          <p:nvPr>
            <p:ph type="title"/>
          </p:nvPr>
        </p:nvSpPr>
        <p:spPr>
          <a:xfrm>
            <a:off x="887306" y="2597010"/>
            <a:ext cx="11216642" cy="6609133"/>
          </a:xfrm>
          <a:prstGeom prst="rect">
            <a:avLst/>
          </a:prstGeom>
        </p:spPr>
        <p:txBody>
          <a:bodyPr/>
          <a:lstStyle/>
          <a:p>
            <a:pPr lvl="0">
              <a:defRPr sz="1800"/>
            </a:pPr>
            <a:r>
              <a:rPr sz="7200"/>
              <a:t>Theoretical Background</a:t>
            </a:r>
          </a:p>
        </p:txBody>
      </p:sp>
      <p:grpSp>
        <p:nvGrpSpPr>
          <p:cNvPr id="97" name="Group 97"/>
          <p:cNvGrpSpPr/>
          <p:nvPr/>
        </p:nvGrpSpPr>
        <p:grpSpPr>
          <a:xfrm>
            <a:off x="2055517" y="129400"/>
            <a:ext cx="8893765" cy="7858909"/>
            <a:chOff x="0" y="0"/>
            <a:chExt cx="8893764" cy="7858908"/>
          </a:xfrm>
        </p:grpSpPr>
        <p:grpSp>
          <p:nvGrpSpPr>
            <p:cNvPr id="80" name="Group 80"/>
            <p:cNvGrpSpPr/>
            <p:nvPr/>
          </p:nvGrpSpPr>
          <p:grpSpPr>
            <a:xfrm>
              <a:off x="-1" y="-1"/>
              <a:ext cx="8893766" cy="2279084"/>
              <a:chOff x="0" y="0"/>
              <a:chExt cx="8893764" cy="2279082"/>
            </a:xfrm>
          </p:grpSpPr>
          <p:sp>
            <p:nvSpPr>
              <p:cNvPr id="78" name="Shape 78"/>
              <p:cNvSpPr/>
              <p:nvPr/>
            </p:nvSpPr>
            <p:spPr>
              <a:xfrm>
                <a:off x="-1" y="-1"/>
                <a:ext cx="8893766" cy="2279084"/>
              </a:xfrm>
              <a:prstGeom prst="rect">
                <a:avLst/>
              </a:prstGeom>
              <a:gradFill flip="none" rotWithShape="1">
                <a:gsLst>
                  <a:gs pos="0">
                    <a:srgbClr val="0065C3"/>
                  </a:gs>
                  <a:gs pos="100000">
                    <a:srgbClr val="9DB7FF"/>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t">
                <a:noAutofit/>
              </a:bodyPr>
              <a:lstStyle/>
              <a:p>
                <a:pPr lvl="0" algn="l" defTabSz="914400">
                  <a:defRPr sz="2637">
                    <a:solidFill>
                      <a:srgbClr val="FFFFFF"/>
                    </a:solidFill>
                  </a:defRPr>
                </a:pPr>
              </a:p>
            </p:txBody>
          </p:sp>
          <p:sp>
            <p:nvSpPr>
              <p:cNvPr id="79" name="Shape 79"/>
              <p:cNvSpPr/>
              <p:nvPr/>
            </p:nvSpPr>
            <p:spPr>
              <a:xfrm>
                <a:off x="-1" y="-1"/>
                <a:ext cx="8893766" cy="6602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lvl1pPr algn="l" defTabSz="914400">
                  <a:defRPr sz="2637">
                    <a:solidFill>
                      <a:srgbClr val="FFFFFF"/>
                    </a:solidFill>
                  </a:defRPr>
                </a:lvl1pPr>
              </a:lstStyle>
              <a:p>
                <a:pPr lvl="0">
                  <a:defRPr sz="1800">
                    <a:solidFill>
                      <a:srgbClr val="000000"/>
                    </a:solidFill>
                  </a:defRPr>
                </a:pPr>
                <a:r>
                  <a:rPr sz="2637">
                    <a:solidFill>
                      <a:srgbClr val="FFFFFF"/>
                    </a:solidFill>
                  </a:rPr>
                  <a:t>Embodied Cognition</a:t>
                </a:r>
              </a:p>
            </p:txBody>
          </p:sp>
        </p:grpSp>
        <p:grpSp>
          <p:nvGrpSpPr>
            <p:cNvPr id="83" name="Group 83"/>
            <p:cNvGrpSpPr/>
            <p:nvPr/>
          </p:nvGrpSpPr>
          <p:grpSpPr>
            <a:xfrm>
              <a:off x="-1" y="2305764"/>
              <a:ext cx="1757408" cy="4872524"/>
              <a:chOff x="0" y="0"/>
              <a:chExt cx="1757407" cy="4872523"/>
            </a:xfrm>
          </p:grpSpPr>
          <p:sp>
            <p:nvSpPr>
              <p:cNvPr id="81" name="Shape 81"/>
              <p:cNvSpPr/>
              <p:nvPr/>
            </p:nvSpPr>
            <p:spPr>
              <a:xfrm>
                <a:off x="-1" y="-1"/>
                <a:ext cx="1757409" cy="4872524"/>
              </a:xfrm>
              <a:prstGeom prst="rect">
                <a:avLst/>
              </a:prstGeom>
              <a:gradFill flip="none" rotWithShape="1">
                <a:gsLst>
                  <a:gs pos="0">
                    <a:srgbClr val="00882B"/>
                  </a:gs>
                  <a:gs pos="100000">
                    <a:srgbClr val="A1E7A7"/>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defTabSz="914400">
                  <a:defRPr sz="2033">
                    <a:solidFill>
                      <a:srgbClr val="FFFFFF"/>
                    </a:solidFill>
                  </a:defRPr>
                </a:pPr>
              </a:p>
            </p:txBody>
          </p:sp>
          <p:sp>
            <p:nvSpPr>
              <p:cNvPr id="82" name="Shape 82"/>
              <p:cNvSpPr/>
              <p:nvPr/>
            </p:nvSpPr>
            <p:spPr>
              <a:xfrm>
                <a:off x="-1" y="1941974"/>
                <a:ext cx="1757409" cy="9885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defTabSz="914400">
                  <a:defRPr sz="2033">
                    <a:solidFill>
                      <a:srgbClr val="FFFFFF"/>
                    </a:solidFill>
                  </a:defRPr>
                </a:lvl1pPr>
              </a:lstStyle>
              <a:p>
                <a:pPr lvl="0">
                  <a:defRPr sz="1800">
                    <a:solidFill>
                      <a:srgbClr val="000000"/>
                    </a:solidFill>
                  </a:defRPr>
                </a:pPr>
                <a:r>
                  <a:rPr sz="2033">
                    <a:solidFill>
                      <a:srgbClr val="FFFFFF"/>
                    </a:solidFill>
                  </a:rPr>
                  <a:t>Cognitive linguistics</a:t>
                </a:r>
              </a:p>
            </p:txBody>
          </p:sp>
        </p:grpSp>
        <p:grpSp>
          <p:nvGrpSpPr>
            <p:cNvPr id="86" name="Group 86"/>
            <p:cNvGrpSpPr/>
            <p:nvPr/>
          </p:nvGrpSpPr>
          <p:grpSpPr>
            <a:xfrm>
              <a:off x="1784088" y="2305764"/>
              <a:ext cx="1757409" cy="4872524"/>
              <a:chOff x="0" y="0"/>
              <a:chExt cx="1757407" cy="4872523"/>
            </a:xfrm>
          </p:grpSpPr>
          <p:sp>
            <p:nvSpPr>
              <p:cNvPr id="84" name="Shape 84"/>
              <p:cNvSpPr/>
              <p:nvPr/>
            </p:nvSpPr>
            <p:spPr>
              <a:xfrm>
                <a:off x="-1" y="-1"/>
                <a:ext cx="1757409" cy="4872524"/>
              </a:xfrm>
              <a:prstGeom prst="rect">
                <a:avLst/>
              </a:prstGeom>
              <a:gradFill flip="none" rotWithShape="1">
                <a:gsLst>
                  <a:gs pos="0">
                    <a:srgbClr val="F8CF07"/>
                  </a:gs>
                  <a:gs pos="100000">
                    <a:srgbClr val="FFE9AA"/>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defTabSz="914400">
                  <a:defRPr sz="2033">
                    <a:solidFill>
                      <a:srgbClr val="FFFFFF"/>
                    </a:solidFill>
                  </a:defRPr>
                </a:pPr>
              </a:p>
            </p:txBody>
          </p:sp>
          <p:sp>
            <p:nvSpPr>
              <p:cNvPr id="85" name="Shape 85"/>
              <p:cNvSpPr/>
              <p:nvPr/>
            </p:nvSpPr>
            <p:spPr>
              <a:xfrm>
                <a:off x="-1" y="1941974"/>
                <a:ext cx="1757409" cy="9885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defTabSz="914400">
                  <a:defRPr sz="2033">
                    <a:solidFill>
                      <a:srgbClr val="FFFFFF"/>
                    </a:solidFill>
                  </a:defRPr>
                </a:lvl1pPr>
              </a:lstStyle>
              <a:p>
                <a:pPr lvl="0">
                  <a:defRPr sz="1800">
                    <a:solidFill>
                      <a:srgbClr val="000000"/>
                    </a:solidFill>
                  </a:defRPr>
                </a:pPr>
                <a:r>
                  <a:rPr sz="2033">
                    <a:solidFill>
                      <a:srgbClr val="FFFFFF"/>
                    </a:solidFill>
                  </a:rPr>
                  <a:t>Philosophy</a:t>
                </a:r>
              </a:p>
            </p:txBody>
          </p:sp>
        </p:grpSp>
        <p:grpSp>
          <p:nvGrpSpPr>
            <p:cNvPr id="89" name="Group 89"/>
            <p:cNvGrpSpPr/>
            <p:nvPr/>
          </p:nvGrpSpPr>
          <p:grpSpPr>
            <a:xfrm>
              <a:off x="3568177" y="2305764"/>
              <a:ext cx="1757408" cy="4872524"/>
              <a:chOff x="0" y="0"/>
              <a:chExt cx="1757407" cy="4872523"/>
            </a:xfrm>
          </p:grpSpPr>
          <p:sp>
            <p:nvSpPr>
              <p:cNvPr id="87" name="Shape 87"/>
              <p:cNvSpPr/>
              <p:nvPr/>
            </p:nvSpPr>
            <p:spPr>
              <a:xfrm>
                <a:off x="-1" y="-1"/>
                <a:ext cx="1757409" cy="4872524"/>
              </a:xfrm>
              <a:prstGeom prst="rect">
                <a:avLst/>
              </a:prstGeom>
              <a:gradFill flip="none" rotWithShape="1">
                <a:gsLst>
                  <a:gs pos="0">
                    <a:srgbClr val="EE6800"/>
                  </a:gs>
                  <a:gs pos="100000">
                    <a:srgbClr val="FFBDAA"/>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defTabSz="914400">
                  <a:defRPr sz="2033">
                    <a:solidFill>
                      <a:srgbClr val="FFFFFF"/>
                    </a:solidFill>
                  </a:defRPr>
                </a:pPr>
              </a:p>
            </p:txBody>
          </p:sp>
          <p:sp>
            <p:nvSpPr>
              <p:cNvPr id="88" name="Shape 88"/>
              <p:cNvSpPr/>
              <p:nvPr/>
            </p:nvSpPr>
            <p:spPr>
              <a:xfrm>
                <a:off x="-1" y="1509905"/>
                <a:ext cx="1757409" cy="1852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defTabSz="914400">
                  <a:defRPr sz="2033">
                    <a:solidFill>
                      <a:srgbClr val="FFFFFF"/>
                    </a:solidFill>
                  </a:defRPr>
                </a:lvl1pPr>
              </a:lstStyle>
              <a:p>
                <a:pPr lvl="0">
                  <a:defRPr sz="1800">
                    <a:solidFill>
                      <a:srgbClr val="000000"/>
                    </a:solidFill>
                  </a:defRPr>
                </a:pPr>
                <a:r>
                  <a:rPr sz="2033">
                    <a:solidFill>
                      <a:srgbClr val="FFFFFF"/>
                    </a:solidFill>
                  </a:rPr>
                  <a:t>Developmental Psychology</a:t>
                </a:r>
              </a:p>
            </p:txBody>
          </p:sp>
        </p:grpSp>
        <p:grpSp>
          <p:nvGrpSpPr>
            <p:cNvPr id="92" name="Group 92"/>
            <p:cNvGrpSpPr/>
            <p:nvPr/>
          </p:nvGrpSpPr>
          <p:grpSpPr>
            <a:xfrm>
              <a:off x="5352267" y="2305764"/>
              <a:ext cx="1757408" cy="4872524"/>
              <a:chOff x="0" y="0"/>
              <a:chExt cx="1757407" cy="4872523"/>
            </a:xfrm>
          </p:grpSpPr>
          <p:sp>
            <p:nvSpPr>
              <p:cNvPr id="90" name="Shape 90"/>
              <p:cNvSpPr/>
              <p:nvPr/>
            </p:nvSpPr>
            <p:spPr>
              <a:xfrm>
                <a:off x="-1" y="-1"/>
                <a:ext cx="1757409" cy="4872524"/>
              </a:xfrm>
              <a:prstGeom prst="rect">
                <a:avLst/>
              </a:prstGeom>
              <a:gradFill flip="none" rotWithShape="1">
                <a:gsLst>
                  <a:gs pos="0">
                    <a:srgbClr val="CE2100"/>
                  </a:gs>
                  <a:gs pos="100000">
                    <a:srgbClr val="FFA3A1"/>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defTabSz="914400">
                  <a:defRPr sz="2033">
                    <a:solidFill>
                      <a:srgbClr val="FFFFFF"/>
                    </a:solidFill>
                  </a:defRPr>
                </a:pPr>
              </a:p>
            </p:txBody>
          </p:sp>
          <p:sp>
            <p:nvSpPr>
              <p:cNvPr id="91" name="Shape 91"/>
              <p:cNvSpPr/>
              <p:nvPr/>
            </p:nvSpPr>
            <p:spPr>
              <a:xfrm>
                <a:off x="-1" y="1941974"/>
                <a:ext cx="1757409" cy="9885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defTabSz="914400">
                  <a:defRPr sz="2033">
                    <a:solidFill>
                      <a:srgbClr val="FFFFFF"/>
                    </a:solidFill>
                  </a:defRPr>
                </a:lvl1pPr>
              </a:lstStyle>
              <a:p>
                <a:pPr lvl="0">
                  <a:defRPr sz="1800">
                    <a:solidFill>
                      <a:srgbClr val="000000"/>
                    </a:solidFill>
                  </a:defRPr>
                </a:pPr>
                <a:r>
                  <a:rPr sz="2033">
                    <a:solidFill>
                      <a:srgbClr val="FFFFFF"/>
                    </a:solidFill>
                  </a:rPr>
                  <a:t>Perception</a:t>
                </a:r>
              </a:p>
            </p:txBody>
          </p:sp>
        </p:grpSp>
        <p:grpSp>
          <p:nvGrpSpPr>
            <p:cNvPr id="95" name="Group 95"/>
            <p:cNvGrpSpPr/>
            <p:nvPr/>
          </p:nvGrpSpPr>
          <p:grpSpPr>
            <a:xfrm>
              <a:off x="7136355" y="2305764"/>
              <a:ext cx="1757408" cy="4872524"/>
              <a:chOff x="0" y="0"/>
              <a:chExt cx="1757407" cy="4872523"/>
            </a:xfrm>
          </p:grpSpPr>
          <p:sp>
            <p:nvSpPr>
              <p:cNvPr id="93" name="Shape 93"/>
              <p:cNvSpPr/>
              <p:nvPr/>
            </p:nvSpPr>
            <p:spPr>
              <a:xfrm>
                <a:off x="-1" y="-1"/>
                <a:ext cx="1757409" cy="4872524"/>
              </a:xfrm>
              <a:prstGeom prst="rect">
                <a:avLst/>
              </a:prstGeom>
              <a:gradFill flip="none" rotWithShape="1">
                <a:gsLst>
                  <a:gs pos="0">
                    <a:srgbClr val="7A31A9"/>
                  </a:gs>
                  <a:gs pos="100000">
                    <a:srgbClr val="C9A2F0"/>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defTabSz="914400">
                  <a:defRPr sz="2033">
                    <a:solidFill>
                      <a:srgbClr val="FFFFFF"/>
                    </a:solidFill>
                  </a:defRPr>
                </a:pPr>
              </a:p>
            </p:txBody>
          </p:sp>
          <p:sp>
            <p:nvSpPr>
              <p:cNvPr id="94" name="Shape 94"/>
              <p:cNvSpPr/>
              <p:nvPr/>
            </p:nvSpPr>
            <p:spPr>
              <a:xfrm>
                <a:off x="-1" y="1725940"/>
                <a:ext cx="1757409" cy="14206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defTabSz="914400">
                  <a:defRPr sz="2033">
                    <a:solidFill>
                      <a:srgbClr val="FFFFFF"/>
                    </a:solidFill>
                  </a:defRPr>
                </a:lvl1pPr>
              </a:lstStyle>
              <a:p>
                <a:pPr lvl="0">
                  <a:defRPr sz="1800">
                    <a:solidFill>
                      <a:srgbClr val="000000"/>
                    </a:solidFill>
                  </a:defRPr>
                </a:pPr>
                <a:r>
                  <a:rPr sz="2033">
                    <a:solidFill>
                      <a:srgbClr val="FFFFFF"/>
                    </a:solidFill>
                  </a:rPr>
                  <a:t>Artificial Intelligence</a:t>
                </a:r>
              </a:p>
            </p:txBody>
          </p:sp>
        </p:grpSp>
        <p:sp>
          <p:nvSpPr>
            <p:cNvPr id="96" name="Shape 96"/>
            <p:cNvSpPr/>
            <p:nvPr/>
          </p:nvSpPr>
          <p:spPr>
            <a:xfrm>
              <a:off x="-1" y="7204969"/>
              <a:ext cx="8893766" cy="653940"/>
            </a:xfrm>
            <a:prstGeom prst="rect">
              <a:avLst/>
            </a:prstGeom>
            <a:gradFill flip="none" rotWithShape="1">
              <a:gsLst>
                <a:gs pos="0">
                  <a:srgbClr val="0065C3"/>
                </a:gs>
                <a:gs pos="100000">
                  <a:srgbClr val="9DB7FF"/>
                </a:gs>
              </a:gsLst>
              <a:lin ang="16200000" scaled="0"/>
            </a:gradFill>
            <a:ln w="12700" cap="flat">
              <a:noFill/>
              <a:miter lim="400000"/>
            </a:ln>
            <a:effectLst>
              <a:outerShdw sx="100000" sy="100000" kx="0" ky="0" algn="b" rotWithShape="0" blurRad="38100" dist="25400" dir="5400000">
                <a:srgbClr val="000000">
                  <a:alpha val="50000"/>
                </a:srgbClr>
              </a:outerShdw>
            </a:effectLst>
          </p:spPr>
          <p:txBody>
            <a:bodyPr wrap="square" lIns="0" tIns="0" rIns="0" bIns="0" numCol="1" anchor="ctr">
              <a:noAutofit/>
            </a:bodyPr>
            <a:lstStyle/>
            <a:p>
              <a:pPr lvl="0"/>
            </a:p>
          </p:txBody>
        </p:sp>
      </p:gr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9" name="Shape 99"/>
          <p:cNvSpPr/>
          <p:nvPr>
            <p:ph type="title"/>
          </p:nvPr>
        </p:nvSpPr>
        <p:spPr>
          <a:prstGeom prst="rect">
            <a:avLst/>
          </a:prstGeom>
        </p:spPr>
        <p:txBody>
          <a:bodyPr/>
          <a:lstStyle/>
          <a:p>
            <a:pPr lvl="0">
              <a:defRPr sz="1800"/>
            </a:pPr>
            <a:r>
              <a:rPr sz="8000"/>
              <a:t>Philosophy</a:t>
            </a:r>
          </a:p>
        </p:txBody>
      </p:sp>
      <p:sp>
        <p:nvSpPr>
          <p:cNvPr id="100" name="Shape 100"/>
          <p:cNvSpPr/>
          <p:nvPr>
            <p:ph type="body" idx="1"/>
          </p:nvPr>
        </p:nvSpPr>
        <p:spPr>
          <a:xfrm>
            <a:off x="894079" y="2596444"/>
            <a:ext cx="7699180" cy="6188570"/>
          </a:xfrm>
          <a:prstGeom prst="rect">
            <a:avLst/>
          </a:prstGeom>
        </p:spPr>
        <p:txBody>
          <a:bodyPr/>
          <a:lstStyle/>
          <a:p>
            <a:pPr lvl="0" marL="0" indent="0" defTabSz="426466">
              <a:spcBef>
                <a:spcPts val="3000"/>
              </a:spcBef>
              <a:buSzTx/>
              <a:buNone/>
              <a:defRPr sz="1800"/>
            </a:pPr>
            <a:r>
              <a:rPr sz="2263"/>
              <a:t>Mind-Body D</a:t>
            </a:r>
            <a:r>
              <a:rPr i="1" sz="2263"/>
              <a:t>ualism </a:t>
            </a:r>
            <a:r>
              <a:rPr sz="2263"/>
              <a:t>(Descartes, 1649):</a:t>
            </a:r>
            <a:endParaRPr sz="1387"/>
          </a:p>
          <a:p>
            <a:pPr lvl="2" marL="0" indent="797409" defTabSz="426466">
              <a:spcBef>
                <a:spcPts val="3000"/>
              </a:spcBef>
              <a:buSzTx/>
              <a:buNone/>
              <a:defRPr sz="1800"/>
            </a:pPr>
            <a:endParaRPr sz="2628"/>
          </a:p>
          <a:p>
            <a:pPr lvl="2" marL="0" indent="797409" defTabSz="426466">
              <a:spcBef>
                <a:spcPts val="3000"/>
              </a:spcBef>
              <a:buSzTx/>
              <a:buNone/>
              <a:defRPr sz="1800"/>
            </a:pPr>
            <a:r>
              <a:rPr sz="2628"/>
              <a:t>“Cogito ergo sum” trans. “I think therefore I am”</a:t>
            </a:r>
            <a:endParaRPr sz="1387"/>
          </a:p>
          <a:p>
            <a:pPr lvl="0" marL="198296" indent="-198296" defTabSz="426466">
              <a:spcBef>
                <a:spcPts val="3000"/>
              </a:spcBef>
              <a:defRPr sz="1800"/>
            </a:pPr>
            <a:r>
              <a:rPr sz="1606"/>
              <a:t>Idea that the mind is immaterial and ‘non-extended’, and the body is a material ‘extended’ entity.</a:t>
            </a:r>
            <a:endParaRPr sz="1606"/>
          </a:p>
          <a:p>
            <a:pPr lvl="0" marL="198296" indent="-198296" defTabSz="426466">
              <a:spcBef>
                <a:spcPts val="3000"/>
              </a:spcBef>
              <a:defRPr sz="1800"/>
            </a:pPr>
            <a:r>
              <a:rPr sz="1606"/>
              <a:t>Extended matter (forces that operate outwith the mind, e.g. the body) potentially lead the mind astray. Dualism necessary for the individual’s self-control.</a:t>
            </a:r>
            <a:endParaRPr sz="1606"/>
          </a:p>
          <a:p>
            <a:pPr lvl="0" marL="198296" indent="-198296" defTabSz="426466">
              <a:spcBef>
                <a:spcPts val="3000"/>
              </a:spcBef>
              <a:defRPr sz="1800"/>
            </a:pPr>
            <a:r>
              <a:rPr sz="1606"/>
              <a:t>Process of ‘internalism’ allowed mind and body to interact…however Descartes never specified this process fully (Rowlands, 2010).</a:t>
            </a:r>
            <a:endParaRPr sz="1606"/>
          </a:p>
          <a:p>
            <a:pPr lvl="0" marL="198296" indent="-198296" defTabSz="426466">
              <a:spcBef>
                <a:spcPts val="3000"/>
              </a:spcBef>
              <a:defRPr sz="1800"/>
            </a:pPr>
            <a:r>
              <a:rPr sz="1606"/>
              <a:t>Theory highlighted the lack of understanding of how the mind communicates with the body, thereby calling into question the body’s role in cognition.</a:t>
            </a:r>
          </a:p>
        </p:txBody>
      </p:sp>
      <p:pic>
        <p:nvPicPr>
          <p:cNvPr id="101" name="image10.png"/>
          <p:cNvPicPr/>
          <p:nvPr/>
        </p:nvPicPr>
        <p:blipFill>
          <a:blip r:embed="rId2">
            <a:extLst/>
          </a:blip>
          <a:stretch>
            <a:fillRect/>
          </a:stretch>
        </p:blipFill>
        <p:spPr>
          <a:xfrm>
            <a:off x="8934987" y="3488080"/>
            <a:ext cx="3507267" cy="3931713"/>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100">
                                            <p:txEl>
                                              <p:pRg st="3" end="3"/>
                                            </p:txEl>
                                          </p:spTgt>
                                        </p:tgtEl>
                                        <p:attrNameLst>
                                          <p:attrName>style.visibility</p:attrName>
                                        </p:attrNameLst>
                                      </p:cBhvr>
                                      <p:to>
                                        <p:strVal val="visible"/>
                                      </p:to>
                                    </p:set>
                                    <p:animEffect filter="fade" transition="in">
                                      <p:cBhvr>
                                        <p:cTn id="7" dur="500"/>
                                        <p:tgtEl>
                                          <p:spTgt spid="10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0" grpId="1" fill="hold">
                                  <p:stCondLst>
                                    <p:cond delay="0"/>
                                  </p:stCondLst>
                                  <p:iterate type="el" backwards="0">
                                    <p:tmAbs val="0"/>
                                  </p:iterate>
                                  <p:childTnLst>
                                    <p:set>
                                      <p:cBhvr>
                                        <p:cTn id="11" fill="hold"/>
                                        <p:tgtEl>
                                          <p:spTgt spid="100">
                                            <p:txEl>
                                              <p:pRg st="4" end="4"/>
                                            </p:txEl>
                                          </p:spTgt>
                                        </p:tgtEl>
                                        <p:attrNameLst>
                                          <p:attrName>style.visibility</p:attrName>
                                        </p:attrNameLst>
                                      </p:cBhvr>
                                      <p:to>
                                        <p:strVal val="visible"/>
                                      </p:to>
                                    </p:set>
                                    <p:animEffect filter="fade" transition="in">
                                      <p:cBhvr>
                                        <p:cTn id="12" dur="500"/>
                                        <p:tgtEl>
                                          <p:spTgt spid="100">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0" grpId="1" fill="hold">
                                  <p:stCondLst>
                                    <p:cond delay="0"/>
                                  </p:stCondLst>
                                  <p:iterate type="el" backwards="0">
                                    <p:tmAbs val="0"/>
                                  </p:iterate>
                                  <p:childTnLst>
                                    <p:set>
                                      <p:cBhvr>
                                        <p:cTn id="16" fill="hold"/>
                                        <p:tgtEl>
                                          <p:spTgt spid="100">
                                            <p:txEl>
                                              <p:pRg st="5" end="5"/>
                                            </p:txEl>
                                          </p:spTgt>
                                        </p:tgtEl>
                                        <p:attrNameLst>
                                          <p:attrName>style.visibility</p:attrName>
                                        </p:attrNameLst>
                                      </p:cBhvr>
                                      <p:to>
                                        <p:strVal val="visible"/>
                                      </p:to>
                                    </p:set>
                                    <p:animEffect filter="fade" transition="in">
                                      <p:cBhvr>
                                        <p:cTn id="17" dur="500"/>
                                        <p:tgtEl>
                                          <p:spTgt spid="100">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nodeType="clickEffect" presetClass="entr" presetSubtype="0" presetID="10" grpId="1" fill="hold">
                                  <p:stCondLst>
                                    <p:cond delay="0"/>
                                  </p:stCondLst>
                                  <p:iterate type="el" backwards="0">
                                    <p:tmAbs val="0"/>
                                  </p:iterate>
                                  <p:childTnLst>
                                    <p:set>
                                      <p:cBhvr>
                                        <p:cTn id="21" fill="hold"/>
                                        <p:tgtEl>
                                          <p:spTgt spid="100">
                                            <p:txEl>
                                              <p:pRg st="6" end="6"/>
                                            </p:txEl>
                                          </p:spTgt>
                                        </p:tgtEl>
                                        <p:attrNameLst>
                                          <p:attrName>style.visibility</p:attrName>
                                        </p:attrNameLst>
                                      </p:cBhvr>
                                      <p:to>
                                        <p:strVal val="visible"/>
                                      </p:to>
                                    </p:set>
                                    <p:animEffect filter="fade" transition="in">
                                      <p:cBhvr>
                                        <p:cTn id="22" dur="500"/>
                                        <p:tgtEl>
                                          <p:spTgt spid="100">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00" grpId="1"/>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3" name="Shape 103"/>
          <p:cNvSpPr/>
          <p:nvPr>
            <p:ph type="title"/>
          </p:nvPr>
        </p:nvSpPr>
        <p:spPr>
          <a:xfrm>
            <a:off x="895773" y="519290"/>
            <a:ext cx="11216642" cy="1885246"/>
          </a:xfrm>
          <a:prstGeom prst="rect">
            <a:avLst/>
          </a:prstGeom>
        </p:spPr>
        <p:txBody>
          <a:bodyPr/>
          <a:lstStyle/>
          <a:p>
            <a:pPr lvl="0">
              <a:defRPr sz="1800"/>
            </a:pPr>
            <a:r>
              <a:rPr sz="8000"/>
              <a:t>Artificial Intelligence</a:t>
            </a:r>
          </a:p>
        </p:txBody>
      </p:sp>
      <p:sp>
        <p:nvSpPr>
          <p:cNvPr id="104" name="Shape 104"/>
          <p:cNvSpPr/>
          <p:nvPr>
            <p:ph type="body" idx="1"/>
          </p:nvPr>
        </p:nvSpPr>
        <p:spPr>
          <a:prstGeom prst="rect">
            <a:avLst/>
          </a:prstGeom>
        </p:spPr>
        <p:txBody>
          <a:bodyPr/>
          <a:lstStyle/>
          <a:p>
            <a:pPr lvl="0">
              <a:defRPr sz="1800"/>
            </a:pPr>
            <a:r>
              <a:rPr sz="2900"/>
              <a:t>Searle’s Chinese Room Argument (Searle, 1980)</a:t>
            </a:r>
          </a:p>
        </p:txBody>
      </p:sp>
      <p:sp>
        <p:nvSpPr>
          <p:cNvPr id="105" name="Shape 105"/>
          <p:cNvSpPr/>
          <p:nvPr/>
        </p:nvSpPr>
        <p:spPr>
          <a:xfrm>
            <a:off x="6583680" y="2333492"/>
            <a:ext cx="6029875" cy="5842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marL="444500" indent="-444500" algn="l">
              <a:buSzPct val="75000"/>
              <a:buChar char="•"/>
              <a:defRPr sz="1800"/>
            </a:pPr>
            <a:r>
              <a:rPr sz="1900"/>
              <a:t>Searle in a room alone with a manual providing instructions on how to combine Chinese symbols.</a:t>
            </a:r>
            <a:endParaRPr sz="1900"/>
          </a:p>
          <a:p>
            <a:pPr lvl="0" marL="444500" indent="-444500" algn="l">
              <a:buSzPct val="75000"/>
              <a:buChar char="•"/>
              <a:defRPr sz="1800"/>
            </a:pPr>
            <a:r>
              <a:rPr sz="1900"/>
              <a:t>Other side of the door Chinese speaker passes notes written in Chinese under the door for Searle to combine.</a:t>
            </a:r>
            <a:endParaRPr sz="1900"/>
          </a:p>
          <a:p>
            <a:pPr lvl="0" marL="444500" indent="-444500" algn="l">
              <a:buSzPct val="75000"/>
              <a:buChar char="•"/>
              <a:defRPr sz="1800"/>
            </a:pPr>
            <a:r>
              <a:rPr sz="1900"/>
              <a:t>With the relevant instructions Searle passes to correct response under the door.</a:t>
            </a:r>
            <a:endParaRPr sz="1900"/>
          </a:p>
          <a:p>
            <a:pPr lvl="0" marL="444500" indent="-444500" algn="l">
              <a:buSzPct val="75000"/>
              <a:buChar char="•"/>
              <a:defRPr sz="1800"/>
            </a:pPr>
            <a:r>
              <a:rPr sz="1900"/>
              <a:t>To the native Chinese speaker Searle appears to under stand Chinese when in reality all he has done is simple symbol manipulations.</a:t>
            </a:r>
            <a:endParaRPr sz="1900"/>
          </a:p>
          <a:p>
            <a:pPr lvl="0" marL="444500" indent="-444500" algn="l">
              <a:buSzPct val="75000"/>
              <a:buChar char="•"/>
              <a:defRPr sz="1800"/>
            </a:pPr>
            <a:r>
              <a:rPr sz="1900"/>
              <a:t>Searle asked the question: Does the human brain process symbols in an analogous manner?</a:t>
            </a:r>
            <a:endParaRPr sz="1900"/>
          </a:p>
          <a:p>
            <a:pPr lvl="0" marL="444500" indent="-444500" algn="l">
              <a:buSzPct val="75000"/>
              <a:buChar char="•"/>
              <a:defRPr sz="1800"/>
            </a:pPr>
            <a:r>
              <a:rPr sz="1900"/>
              <a:t>Indicated that human cognition is not simply symbol manipulation – too many potential inputs and outputs (Pylyshyn, 1984).</a:t>
            </a:r>
            <a:endParaRPr sz="1900"/>
          </a:p>
          <a:p>
            <a:pPr lvl="0" marL="444500" indent="-444500" algn="l">
              <a:buSzPct val="75000"/>
              <a:buChar char="•"/>
              <a:defRPr sz="1800"/>
            </a:pPr>
            <a:r>
              <a:rPr sz="1900"/>
              <a:t>Symbols do not acquire meaning through formal manipulation.</a:t>
            </a:r>
            <a:endParaRPr sz="1900"/>
          </a:p>
          <a:p>
            <a:pPr lvl="0" marL="444500" indent="-444500" algn="l">
              <a:buSzPct val="75000"/>
              <a:buChar char="•"/>
              <a:defRPr sz="1800"/>
            </a:pPr>
            <a:r>
              <a:rPr sz="1900"/>
              <a:t>“While we can readily use computers to manipulate symbolic information, intelligence requires interaction with the world.” (Grafton, 2009, p. 98).</a:t>
            </a:r>
          </a:p>
        </p:txBody>
      </p:sp>
      <p:pic>
        <p:nvPicPr>
          <p:cNvPr id="106" name="image11.png"/>
          <p:cNvPicPr/>
          <p:nvPr/>
        </p:nvPicPr>
        <p:blipFill>
          <a:blip r:embed="rId3">
            <a:extLst/>
          </a:blip>
          <a:stretch>
            <a:fillRect/>
          </a:stretch>
        </p:blipFill>
        <p:spPr>
          <a:xfrm>
            <a:off x="894080" y="3725485"/>
            <a:ext cx="4853903" cy="4650490"/>
          </a:xfrm>
          <a:prstGeom prst="rect">
            <a:avLst/>
          </a:prstGeom>
          <a:ln w="12700">
            <a:miter lim="400000"/>
          </a:ln>
        </p:spPr>
      </p:pic>
      <p:sp>
        <p:nvSpPr>
          <p:cNvPr id="107" name="Shape 107"/>
          <p:cNvSpPr/>
          <p:nvPr/>
        </p:nvSpPr>
        <p:spPr>
          <a:xfrm>
            <a:off x="894081" y="8647496"/>
            <a:ext cx="10975555" cy="845835"/>
          </a:xfrm>
          <a:prstGeom prst="rect">
            <a:avLst/>
          </a:prstGeom>
          <a:ln w="12700">
            <a:miter lim="400000"/>
          </a:ln>
          <a:extLst>
            <a:ext uri="{C572A759-6A51-4108-AA02-DFA0A04FC94B}">
              <ma14:wrappingTextBoxFlag xmlns:ma14="http://schemas.microsoft.com/office/mac/drawingml/2011/main" val="1"/>
            </a:ext>
          </a:extLst>
        </p:spPr>
        <p:txBody>
          <a:bodyPr lIns="54617" tIns="54617" rIns="54617" bIns="54617">
            <a:spAutoFit/>
          </a:bodyPr>
          <a:lstStyle/>
          <a:p>
            <a:pPr lvl="0">
              <a:defRPr sz="1800"/>
            </a:pPr>
            <a:r>
              <a:rPr sz="2400"/>
              <a:t>David Mitchell from ‘Peep Show’ gives a great summary on YouTube courtesy of the Open University: </a:t>
            </a:r>
            <a:r>
              <a:rPr sz="2400">
                <a:hlinkClick r:id="rId4" invalidUrl="" action="" tgtFrame="" tooltip="" history="1" highlightClick="0" endSnd="0"/>
              </a:rPr>
              <a:t>https://</a:t>
            </a:r>
            <a:r>
              <a:rPr sz="2400">
                <a:hlinkClick r:id="rId4" invalidUrl="" action="" tgtFrame="" tooltip="" history="1" highlightClick="0" endSnd="0"/>
              </a:rPr>
              <a:t>www.youtube.com/watch?v=TryOC83PH1g</a:t>
            </a:r>
            <a:r>
              <a:rPr sz="2400"/>
              <a:t> </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1" name="Shape 111"/>
          <p:cNvSpPr/>
          <p:nvPr>
            <p:ph type="title"/>
          </p:nvPr>
        </p:nvSpPr>
        <p:spPr>
          <a:xfrm>
            <a:off x="895773" y="519290"/>
            <a:ext cx="11216642" cy="1885246"/>
          </a:xfrm>
          <a:prstGeom prst="rect">
            <a:avLst/>
          </a:prstGeom>
        </p:spPr>
        <p:txBody>
          <a:bodyPr/>
          <a:lstStyle/>
          <a:p>
            <a:pPr lvl="0">
              <a:defRPr sz="1800"/>
            </a:pPr>
            <a:r>
              <a:rPr sz="8000"/>
              <a:t>Artificial Intelligence</a:t>
            </a:r>
          </a:p>
        </p:txBody>
      </p:sp>
      <p:sp>
        <p:nvSpPr>
          <p:cNvPr id="112" name="Shape 112"/>
          <p:cNvSpPr/>
          <p:nvPr>
            <p:ph type="body" idx="1"/>
          </p:nvPr>
        </p:nvSpPr>
        <p:spPr>
          <a:prstGeom prst="rect">
            <a:avLst/>
          </a:prstGeom>
        </p:spPr>
        <p:txBody>
          <a:bodyPr/>
          <a:lstStyle>
            <a:lvl1pPr>
              <a:defRPr sz="3300"/>
            </a:lvl1pPr>
          </a:lstStyle>
          <a:p>
            <a:pPr lvl="0">
              <a:defRPr sz="1800"/>
            </a:pPr>
            <a:r>
              <a:rPr sz="3300"/>
              <a:t>Symbol processing</a:t>
            </a:r>
          </a:p>
        </p:txBody>
      </p:sp>
      <p:sp>
        <p:nvSpPr>
          <p:cNvPr id="113" name="Shape 113"/>
          <p:cNvSpPr/>
          <p:nvPr/>
        </p:nvSpPr>
        <p:spPr>
          <a:xfrm>
            <a:off x="895774" y="3562772"/>
            <a:ext cx="5501640" cy="524030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marL="351155" indent="-351155" algn="l" defTabSz="461518">
              <a:lnSpc>
                <a:spcPct val="80000"/>
              </a:lnSpc>
              <a:spcBef>
                <a:spcPts val="3300"/>
              </a:spcBef>
              <a:buSzPct val="75000"/>
              <a:buChar char="•"/>
              <a:defRPr sz="1800"/>
            </a:pPr>
            <a:endParaRPr sz="2291"/>
          </a:p>
          <a:p>
            <a:pPr lvl="0" marL="351155" indent="-351155" algn="l" defTabSz="461518">
              <a:lnSpc>
                <a:spcPct val="80000"/>
              </a:lnSpc>
              <a:spcBef>
                <a:spcPts val="3300"/>
              </a:spcBef>
              <a:buSzPct val="75000"/>
              <a:buChar char="•"/>
              <a:defRPr sz="1800"/>
            </a:pPr>
            <a:endParaRPr sz="2291"/>
          </a:p>
          <a:p>
            <a:pPr lvl="0" marL="351155" indent="-351155" algn="l" defTabSz="461518">
              <a:lnSpc>
                <a:spcPct val="80000"/>
              </a:lnSpc>
              <a:spcBef>
                <a:spcPts val="3300"/>
              </a:spcBef>
              <a:buSzPct val="75000"/>
              <a:buChar char="•"/>
              <a:defRPr sz="1800"/>
            </a:pPr>
            <a:endParaRPr sz="2291"/>
          </a:p>
          <a:p>
            <a:pPr lvl="0" marL="351155" indent="-351155" algn="l" defTabSz="461518">
              <a:lnSpc>
                <a:spcPct val="80000"/>
              </a:lnSpc>
              <a:spcBef>
                <a:spcPts val="3300"/>
              </a:spcBef>
              <a:buSzPct val="75000"/>
              <a:buChar char="•"/>
              <a:defRPr sz="1800"/>
            </a:pPr>
            <a:endParaRPr sz="2291"/>
          </a:p>
          <a:p>
            <a:pPr lvl="0" marL="351155" indent="-351155" algn="l" defTabSz="461518">
              <a:lnSpc>
                <a:spcPct val="80000"/>
              </a:lnSpc>
              <a:spcBef>
                <a:spcPts val="3300"/>
              </a:spcBef>
              <a:buSzPct val="75000"/>
              <a:buChar char="•"/>
              <a:defRPr sz="1800"/>
            </a:pPr>
            <a:endParaRPr sz="2291"/>
          </a:p>
          <a:p>
            <a:pPr lvl="0" marL="351155" indent="-351155" algn="l" defTabSz="461518">
              <a:lnSpc>
                <a:spcPct val="80000"/>
              </a:lnSpc>
              <a:spcBef>
                <a:spcPts val="3300"/>
              </a:spcBef>
              <a:buSzPct val="75000"/>
              <a:buChar char="•"/>
              <a:defRPr sz="1800"/>
            </a:pPr>
            <a:endParaRPr sz="2291"/>
          </a:p>
          <a:p>
            <a:pPr lvl="0" marL="286126" indent="-286126" algn="l" defTabSz="461518">
              <a:lnSpc>
                <a:spcPct val="80000"/>
              </a:lnSpc>
              <a:spcBef>
                <a:spcPts val="3300"/>
              </a:spcBef>
              <a:buSzPct val="75000"/>
              <a:buChar char="•"/>
              <a:defRPr sz="1800"/>
            </a:pPr>
            <a:r>
              <a:rPr sz="1738"/>
              <a:t>IBM’s Deep Blue</a:t>
            </a:r>
            <a:endParaRPr sz="2291"/>
          </a:p>
        </p:txBody>
      </p:sp>
      <p:sp>
        <p:nvSpPr>
          <p:cNvPr id="114" name="Shape 114"/>
          <p:cNvSpPr/>
          <p:nvPr/>
        </p:nvSpPr>
        <p:spPr>
          <a:xfrm>
            <a:off x="6583680" y="2390987"/>
            <a:ext cx="5528735" cy="1171787"/>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normAutofit fontScale="100000" lnSpcReduction="0"/>
          </a:bodyPr>
          <a:lstStyle>
            <a:lvl1pPr algn="l">
              <a:spcBef>
                <a:spcPts val="4200"/>
              </a:spcBef>
              <a:defRPr sz="3300"/>
            </a:lvl1pPr>
          </a:lstStyle>
          <a:p>
            <a:pPr lvl="0">
              <a:defRPr sz="1800"/>
            </a:pPr>
            <a:r>
              <a:rPr sz="3300"/>
              <a:t>Embodied Cognition</a:t>
            </a:r>
          </a:p>
        </p:txBody>
      </p:sp>
      <p:sp>
        <p:nvSpPr>
          <p:cNvPr id="115" name="Shape 115"/>
          <p:cNvSpPr/>
          <p:nvPr/>
        </p:nvSpPr>
        <p:spPr>
          <a:xfrm>
            <a:off x="6583680" y="4003040"/>
            <a:ext cx="5528735" cy="524030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marL="352044" indent="-352044" algn="l" defTabSz="578358">
              <a:lnSpc>
                <a:spcPct val="90000"/>
              </a:lnSpc>
              <a:spcBef>
                <a:spcPts val="4100"/>
              </a:spcBef>
              <a:buSzPct val="75000"/>
              <a:buChar char="•"/>
              <a:defRPr sz="1800"/>
            </a:pPr>
            <a:r>
              <a:rPr sz="2376"/>
              <a:t>iCub robot learning to stack blocks with sensory input</a:t>
            </a:r>
            <a:endParaRPr sz="2970"/>
          </a:p>
          <a:p>
            <a:pPr lvl="0" marL="440055" indent="-440055" algn="l" defTabSz="578358">
              <a:lnSpc>
                <a:spcPct val="90000"/>
              </a:lnSpc>
              <a:spcBef>
                <a:spcPts val="4100"/>
              </a:spcBef>
              <a:buSzPct val="75000"/>
              <a:buChar char="•"/>
              <a:defRPr sz="1800"/>
            </a:pPr>
            <a:endParaRPr sz="2871"/>
          </a:p>
          <a:p>
            <a:pPr lvl="0" marL="440055" indent="-440055" algn="l" defTabSz="578358">
              <a:lnSpc>
                <a:spcPct val="90000"/>
              </a:lnSpc>
              <a:spcBef>
                <a:spcPts val="4100"/>
              </a:spcBef>
              <a:buSzPct val="75000"/>
              <a:buChar char="•"/>
              <a:defRPr sz="1800"/>
            </a:pPr>
            <a:endParaRPr sz="2871"/>
          </a:p>
          <a:p>
            <a:pPr lvl="0" marL="440055" indent="-440055" algn="l" defTabSz="578358">
              <a:lnSpc>
                <a:spcPct val="90000"/>
              </a:lnSpc>
              <a:spcBef>
                <a:spcPts val="4100"/>
              </a:spcBef>
              <a:buSzPct val="75000"/>
              <a:buChar char="•"/>
              <a:defRPr sz="1800"/>
            </a:pPr>
            <a:endParaRPr sz="2871"/>
          </a:p>
          <a:p>
            <a:pPr lvl="0" marL="440055" indent="-440055" algn="l" defTabSz="578358">
              <a:lnSpc>
                <a:spcPct val="90000"/>
              </a:lnSpc>
              <a:spcBef>
                <a:spcPts val="4100"/>
              </a:spcBef>
              <a:buSzPct val="75000"/>
              <a:buChar char="•"/>
              <a:defRPr sz="1800"/>
            </a:pPr>
            <a:endParaRPr sz="2871"/>
          </a:p>
          <a:p>
            <a:pPr lvl="0" marL="352044" indent="-352044" algn="l" defTabSz="578358">
              <a:lnSpc>
                <a:spcPct val="90000"/>
              </a:lnSpc>
              <a:spcBef>
                <a:spcPts val="4100"/>
              </a:spcBef>
              <a:buSzPct val="75000"/>
              <a:buChar char="•"/>
              <a:defRPr sz="1800"/>
            </a:pPr>
            <a:r>
              <a:rPr sz="2376"/>
              <a:t>In Heriot-Watt MACS department!</a:t>
            </a:r>
          </a:p>
        </p:txBody>
      </p:sp>
      <p:pic>
        <p:nvPicPr>
          <p:cNvPr id="116" name="image12.png"/>
          <p:cNvPicPr/>
          <p:nvPr/>
        </p:nvPicPr>
        <p:blipFill>
          <a:blip r:embed="rId2">
            <a:extLst/>
          </a:blip>
          <a:srcRect l="9531" t="34766" r="65554" b="46191"/>
          <a:stretch>
            <a:fillRect/>
          </a:stretch>
        </p:blipFill>
        <p:spPr>
          <a:xfrm>
            <a:off x="6766559" y="5161005"/>
            <a:ext cx="5516880" cy="2248933"/>
          </a:xfrm>
          <a:prstGeom prst="rect">
            <a:avLst/>
          </a:prstGeom>
          <a:ln w="12700">
            <a:miter lim="400000"/>
          </a:ln>
        </p:spPr>
      </p:pic>
      <p:pic>
        <p:nvPicPr>
          <p:cNvPr id="117" name="image13.png"/>
          <p:cNvPicPr/>
          <p:nvPr/>
        </p:nvPicPr>
        <p:blipFill>
          <a:blip r:embed="rId3">
            <a:extLst/>
          </a:blip>
          <a:stretch>
            <a:fillRect/>
          </a:stretch>
        </p:blipFill>
        <p:spPr>
          <a:xfrm>
            <a:off x="1206531" y="4003040"/>
            <a:ext cx="3822669" cy="3251201"/>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title"/>
          </p:nvPr>
        </p:nvSpPr>
        <p:spPr>
          <a:prstGeom prst="rect">
            <a:avLst/>
          </a:prstGeom>
        </p:spPr>
        <p:txBody>
          <a:bodyPr/>
          <a:lstStyle/>
          <a:p>
            <a:pPr lvl="0">
              <a:defRPr sz="1800"/>
            </a:pPr>
            <a:r>
              <a:rPr sz="8000"/>
              <a:t>Perception</a:t>
            </a:r>
          </a:p>
        </p:txBody>
      </p:sp>
      <p:sp>
        <p:nvSpPr>
          <p:cNvPr id="120" name="Shape 120"/>
          <p:cNvSpPr/>
          <p:nvPr>
            <p:ph type="body" idx="1"/>
          </p:nvPr>
        </p:nvSpPr>
        <p:spPr>
          <a:prstGeom prst="rect">
            <a:avLst/>
          </a:prstGeom>
        </p:spPr>
        <p:txBody>
          <a:bodyPr/>
          <a:lstStyle/>
          <a:p>
            <a:pPr lvl="0" marL="0" indent="0" defTabSz="490727">
              <a:spcBef>
                <a:spcPts val="3500"/>
              </a:spcBef>
              <a:buSzTx/>
              <a:buNone/>
              <a:defRPr sz="1800"/>
            </a:pPr>
            <a:r>
              <a:rPr sz="2604"/>
              <a:t>J.J. Gibson’s Affordance Theory</a:t>
            </a:r>
            <a:endParaRPr sz="2604"/>
          </a:p>
          <a:p>
            <a:pPr lvl="0" marL="248919" indent="-248919" defTabSz="490727">
              <a:spcBef>
                <a:spcPts val="3500"/>
              </a:spcBef>
              <a:defRPr sz="1800"/>
            </a:pPr>
            <a:r>
              <a:rPr sz="2016"/>
              <a:t>Gibson (1977) proposed that an organisms perception of the world must be understood in terms of goal of the organism (i.e. their behaviour) and what the environment provides to help attain those goals.</a:t>
            </a:r>
            <a:endParaRPr sz="2016"/>
          </a:p>
          <a:p>
            <a:pPr lvl="0" marL="248919" indent="-248919" defTabSz="490727">
              <a:spcBef>
                <a:spcPts val="3500"/>
              </a:spcBef>
              <a:defRPr sz="1800"/>
            </a:pPr>
            <a:r>
              <a:rPr sz="2016"/>
              <a:t>Suggested that the environment is perceived in terms of the potential actions that can be made, so called </a:t>
            </a:r>
            <a:r>
              <a:rPr i="1" sz="2016"/>
              <a:t>affordances</a:t>
            </a:r>
            <a:r>
              <a:rPr sz="2016"/>
              <a:t>.</a:t>
            </a:r>
            <a:endParaRPr sz="2016"/>
          </a:p>
          <a:p>
            <a:pPr lvl="0" marL="248919" indent="-248919" defTabSz="490727">
              <a:spcBef>
                <a:spcPts val="3500"/>
              </a:spcBef>
              <a:defRPr sz="1800"/>
            </a:pPr>
            <a:r>
              <a:rPr sz="2016"/>
              <a:t>Therefore, Gibson argued that perception and action are inextricably linked; that we think and perceive the world in behavioural terms.</a:t>
            </a:r>
            <a:endParaRPr sz="2016"/>
          </a:p>
          <a:p>
            <a:pPr lvl="0" marL="0" indent="0" defTabSz="490727">
              <a:spcBef>
                <a:spcPts val="3500"/>
              </a:spcBef>
              <a:buSzTx/>
              <a:buNone/>
              <a:defRPr sz="1800"/>
            </a:pPr>
            <a:endParaRPr sz="2016"/>
          </a:p>
          <a:p>
            <a:pPr lvl="0" marL="0" indent="0" defTabSz="490727">
              <a:spcBef>
                <a:spcPts val="3500"/>
              </a:spcBef>
              <a:buSzTx/>
              <a:buNone/>
              <a:defRPr sz="1800"/>
            </a:pPr>
            <a:endParaRPr sz="2016"/>
          </a:p>
        </p:txBody>
      </p:sp>
      <p:sp>
        <p:nvSpPr>
          <p:cNvPr id="121" name="Shape 121"/>
          <p:cNvSpPr/>
          <p:nvPr/>
        </p:nvSpPr>
        <p:spPr>
          <a:xfrm>
            <a:off x="4743387" y="6671611"/>
            <a:ext cx="6844054" cy="2776235"/>
          </a:xfrm>
          <a:prstGeom prst="rect">
            <a:avLst/>
          </a:prstGeom>
          <a:ln w="12700">
            <a:miter lim="400000"/>
          </a:ln>
          <a:extLst>
            <a:ext uri="{C572A759-6A51-4108-AA02-DFA0A04FC94B}">
              <ma14:wrappingTextBoxFlag xmlns:ma14="http://schemas.microsoft.com/office/mac/drawingml/2011/main" val="1"/>
            </a:ext>
          </a:extLst>
        </p:spPr>
        <p:txBody>
          <a:bodyPr lIns="54617" tIns="54617" rIns="54617" bIns="54617">
            <a:spAutoFit/>
          </a:bodyPr>
          <a:lstStyle/>
          <a:p>
            <a:pPr lvl="0">
              <a:defRPr sz="1800"/>
            </a:pPr>
            <a:r>
              <a:rPr sz="2900"/>
              <a:t>Visual perception: Beer</a:t>
            </a:r>
            <a:endParaRPr sz="2900"/>
          </a:p>
          <a:p>
            <a:pPr lvl="0">
              <a:defRPr sz="1800"/>
            </a:pPr>
            <a:endParaRPr sz="2900"/>
          </a:p>
          <a:p>
            <a:pPr lvl="0">
              <a:defRPr sz="1800"/>
            </a:pPr>
            <a:r>
              <a:rPr sz="2900"/>
              <a:t>Affordance: A receptacle holding alcoholic liquid accessible by a pinch grip near the centre followed by lifting and tipping motion</a:t>
            </a:r>
          </a:p>
        </p:txBody>
      </p:sp>
      <p:pic>
        <p:nvPicPr>
          <p:cNvPr id="122" name="image14.png"/>
          <p:cNvPicPr/>
          <p:nvPr/>
        </p:nvPicPr>
        <p:blipFill>
          <a:blip r:embed="rId2">
            <a:extLst/>
          </a:blip>
          <a:stretch>
            <a:fillRect/>
          </a:stretch>
        </p:blipFill>
        <p:spPr>
          <a:xfrm>
            <a:off x="1673472" y="6671611"/>
            <a:ext cx="2905762" cy="2682533"/>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0" grpId="1" fill="hold">
                                  <p:stCondLst>
                                    <p:cond delay="0"/>
                                  </p:stCondLst>
                                  <p:iterate type="el" backwards="0">
                                    <p:tmAbs val="0"/>
                                  </p:iterate>
                                  <p:childTnLst>
                                    <p:set>
                                      <p:cBhvr>
                                        <p:cTn id="6" fill="hold"/>
                                        <p:tgtEl>
                                          <p:spTgt spid="120">
                                            <p:txEl>
                                              <p:pRg st="1" end="1"/>
                                            </p:txEl>
                                          </p:spTgt>
                                        </p:tgtEl>
                                        <p:attrNameLst>
                                          <p:attrName>style.visibility</p:attrName>
                                        </p:attrNameLst>
                                      </p:cBhvr>
                                      <p:to>
                                        <p:strVal val="visible"/>
                                      </p:to>
                                    </p:set>
                                    <p:animEffect filter="fade" transition="in">
                                      <p:cBhvr>
                                        <p:cTn id="7" dur="500"/>
                                        <p:tgtEl>
                                          <p:spTgt spid="1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0" grpId="1" fill="hold">
                                  <p:stCondLst>
                                    <p:cond delay="0"/>
                                  </p:stCondLst>
                                  <p:iterate type="el" backwards="0">
                                    <p:tmAbs val="0"/>
                                  </p:iterate>
                                  <p:childTnLst>
                                    <p:set>
                                      <p:cBhvr>
                                        <p:cTn id="11" fill="hold"/>
                                        <p:tgtEl>
                                          <p:spTgt spid="120">
                                            <p:txEl>
                                              <p:pRg st="2" end="2"/>
                                            </p:txEl>
                                          </p:spTgt>
                                        </p:tgtEl>
                                        <p:attrNameLst>
                                          <p:attrName>style.visibility</p:attrName>
                                        </p:attrNameLst>
                                      </p:cBhvr>
                                      <p:to>
                                        <p:strVal val="visible"/>
                                      </p:to>
                                    </p:set>
                                    <p:animEffect filter="fade" transition="in">
                                      <p:cBhvr>
                                        <p:cTn id="12" dur="500"/>
                                        <p:tgtEl>
                                          <p:spTgt spid="1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0" grpId="1" fill="hold">
                                  <p:stCondLst>
                                    <p:cond delay="0"/>
                                  </p:stCondLst>
                                  <p:iterate type="el" backwards="0">
                                    <p:tmAbs val="0"/>
                                  </p:iterate>
                                  <p:childTnLst>
                                    <p:set>
                                      <p:cBhvr>
                                        <p:cTn id="16" fill="hold"/>
                                        <p:tgtEl>
                                          <p:spTgt spid="120">
                                            <p:txEl>
                                              <p:pRg st="3" end="3"/>
                                            </p:txEl>
                                          </p:spTgt>
                                        </p:tgtEl>
                                        <p:attrNameLst>
                                          <p:attrName>style.visibility</p:attrName>
                                        </p:attrNameLst>
                                      </p:cBhvr>
                                      <p:to>
                                        <p:strVal val="visible"/>
                                      </p:to>
                                    </p:set>
                                    <p:animEffect filter="fade" transition="in">
                                      <p:cBhvr>
                                        <p:cTn id="17" dur="500"/>
                                        <p:tgtEl>
                                          <p:spTgt spid="1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nodeType="clickEffect" presetClass="entr" presetSubtype="0" presetID="10" grpId="2" fill="hold">
                                  <p:stCondLst>
                                    <p:cond delay="0"/>
                                  </p:stCondLst>
                                  <p:iterate type="el" backwards="0">
                                    <p:tmAbs val="0"/>
                                  </p:iterate>
                                  <p:childTnLst>
                                    <p:set>
                                      <p:cBhvr>
                                        <p:cTn id="21" fill="hold"/>
                                        <p:tgtEl>
                                          <p:spTgt spid="122"/>
                                        </p:tgtEl>
                                        <p:attrNameLst>
                                          <p:attrName>style.visibility</p:attrName>
                                        </p:attrNameLst>
                                      </p:cBhvr>
                                      <p:to>
                                        <p:strVal val="visible"/>
                                      </p:to>
                                    </p:set>
                                    <p:animEffect filter="fade" transition="in">
                                      <p:cBhvr>
                                        <p:cTn id="22" dur="500"/>
                                        <p:tgtEl>
                                          <p:spTgt spid="122"/>
                                        </p:tgtEl>
                                      </p:cBhvr>
                                    </p:animEffect>
                                  </p:childTnLst>
                                </p:cTn>
                              </p:par>
                            </p:childTnLst>
                          </p:cTn>
                        </p:par>
                        <p:par>
                          <p:cTn id="23" fill="hold">
                            <p:stCondLst>
                              <p:cond delay="500"/>
                            </p:stCondLst>
                            <p:childTnLst>
                              <p:par>
                                <p:cTn id="24" nodeType="afterEffect" presetClass="entr" presetSubtype="0" presetID="10" grpId="3" fill="hold">
                                  <p:stCondLst>
                                    <p:cond delay="0"/>
                                  </p:stCondLst>
                                  <p:iterate type="el" backwards="0">
                                    <p:tmAbs val="0"/>
                                  </p:iterate>
                                  <p:childTnLst>
                                    <p:set>
                                      <p:cBhvr>
                                        <p:cTn id="25" fill="hold"/>
                                        <p:tgtEl>
                                          <p:spTgt spid="121"/>
                                        </p:tgtEl>
                                        <p:attrNameLst>
                                          <p:attrName>style.visibility</p:attrName>
                                        </p:attrNameLst>
                                      </p:cBhvr>
                                      <p:to>
                                        <p:strVal val="visible"/>
                                      </p:to>
                                    </p:set>
                                    <p:animEffect filter="fade" transition="in">
                                      <p:cBhvr>
                                        <p:cTn id="26" dur="500"/>
                                        <p:tgtEl>
                                          <p:spTgt spid="121"/>
                                        </p:tgtEl>
                                      </p:cBhvr>
                                    </p:animEffect>
                                  </p:childTnLst>
                                </p:cTn>
                              </p:par>
                            </p:childTnLst>
                          </p:cTn>
                        </p:par>
                      </p:childTnLst>
                    </p:cTn>
                  </p:par>
                  <p:par>
                    <p:cTn id="27" fill="hold">
                      <p:stCondLst>
                        <p:cond delay="indefinite"/>
                      </p:stCondLst>
                      <p:childTnLst>
                        <p:par>
                          <p:cTn id="28" fill="hold">
                            <p:stCondLst>
                              <p:cond delay="0"/>
                            </p:stCondLst>
                            <p:childTnLst>
                              <p:par>
                                <p:cTn id="29" nodeType="clickEffect" presetClass="entr" presetSubtype="0" presetID="10" grpId="1" fill="hold">
                                  <p:stCondLst>
                                    <p:cond delay="0"/>
                                  </p:stCondLst>
                                  <p:iterate type="el" backwards="0">
                                    <p:tmAbs val="0"/>
                                  </p:iterate>
                                  <p:childTnLst>
                                    <p:set>
                                      <p:cBhvr>
                                        <p:cTn id="30" fill="hold"/>
                                        <p:tgtEl>
                                          <p:spTgt spid="120">
                                            <p:txEl>
                                              <p:pRg st="4" end="4"/>
                                            </p:txEl>
                                          </p:spTgt>
                                        </p:tgtEl>
                                        <p:attrNameLst>
                                          <p:attrName>style.visibility</p:attrName>
                                        </p:attrNameLst>
                                      </p:cBhvr>
                                      <p:to>
                                        <p:strVal val="visible"/>
                                      </p:to>
                                    </p:set>
                                    <p:animEffect filter="fade" transition="in">
                                      <p:cBhvr>
                                        <p:cTn id="31" dur="500"/>
                                        <p:tgtEl>
                                          <p:spTgt spid="120">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nodeType="clickEffect" presetClass="entr" presetSubtype="0" presetID="10" grpId="1" fill="hold">
                                  <p:stCondLst>
                                    <p:cond delay="0"/>
                                  </p:stCondLst>
                                  <p:iterate type="el" backwards="0">
                                    <p:tmAbs val="0"/>
                                  </p:iterate>
                                  <p:childTnLst>
                                    <p:set>
                                      <p:cBhvr>
                                        <p:cTn id="35" fill="hold"/>
                                        <p:tgtEl>
                                          <p:spTgt spid="120">
                                            <p:txEl>
                                              <p:pRg st="5" end="5"/>
                                            </p:txEl>
                                          </p:spTgt>
                                        </p:tgtEl>
                                        <p:attrNameLst>
                                          <p:attrName>style.visibility</p:attrName>
                                        </p:attrNameLst>
                                      </p:cBhvr>
                                      <p:to>
                                        <p:strVal val="visible"/>
                                      </p:to>
                                    </p:set>
                                    <p:animEffect filter="fade" transition="in">
                                      <p:cBhvr>
                                        <p:cTn id="36" dur="500"/>
                                        <p:tgtEl>
                                          <p:spTgt spid="120">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nodeType="clickEffect" presetClass="entr" presetSubtype="0" presetID="10" grpId="1" fill="hold">
                                  <p:stCondLst>
                                    <p:cond delay="0"/>
                                  </p:stCondLst>
                                  <p:iterate type="el" backwards="0">
                                    <p:tmAbs val="0"/>
                                  </p:iterate>
                                  <p:childTnLst>
                                    <p:set>
                                      <p:cBhvr>
                                        <p:cTn id="40" fill="hold"/>
                                        <p:tgtEl>
                                          <p:spTgt spid="120">
                                            <p:txEl>
                                              <p:pRg st="6" end="6"/>
                                            </p:txEl>
                                          </p:spTgt>
                                        </p:tgtEl>
                                        <p:attrNameLst>
                                          <p:attrName>style.visibility</p:attrName>
                                        </p:attrNameLst>
                                      </p:cBhvr>
                                      <p:to>
                                        <p:strVal val="visible"/>
                                      </p:to>
                                    </p:set>
                                    <p:animEffect filter="fade" transition="in">
                                      <p:cBhvr>
                                        <p:cTn id="41" dur="500"/>
                                        <p:tgtEl>
                                          <p:spTgt spid="120">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2" grpId="2"/>
      <p:bldP build="whole" bldLvl="1" animBg="1" rev="0" advAuto="0" spid="121" grpId="3"/>
      <p:bldP build="p" bldLvl="5" animBg="1" rev="0" advAuto="0" spid="120" grpId="1"/>
    </p:bld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365C0"/>
          </a:solidFill>
          <a:prstDash val="solid"/>
          <a:bevel/>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365C0"/>
          </a:solidFill>
          <a:prstDash val="solid"/>
          <a:bevel/>
        </a:ln>
        <a:effectLst>
          <a:outerShdw sx="100000" sy="100000" kx="0" ky="0" algn="b" rotWithShape="0" blurRad="38100" dist="25400" dir="5400000">
            <a:srgbClr val="000000">
              <a:alpha val="5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365C0"/>
          </a:solidFill>
          <a:prstDash val="solid"/>
          <a:bevel/>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365C0"/>
          </a:solidFill>
          <a:prstDash val="solid"/>
          <a:bevel/>
        </a:ln>
        <a:effectLst>
          <a:outerShdw sx="100000" sy="100000" kx="0" ky="0" algn="b" rotWithShape="0" blurRad="38100" dist="25400" dir="5400000">
            <a:srgbClr val="000000">
              <a:alpha val="5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